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9"/>
  </p:notesMasterIdLst>
  <p:sldIdLst>
    <p:sldId id="256" r:id="rId2"/>
    <p:sldId id="257" r:id="rId3"/>
    <p:sldId id="258" r:id="rId4"/>
    <p:sldId id="259" r:id="rId5"/>
    <p:sldId id="260" r:id="rId6"/>
    <p:sldId id="261" r:id="rId7"/>
    <p:sldId id="262" r:id="rId8"/>
    <p:sldId id="263" r:id="rId9"/>
    <p:sldId id="317" r:id="rId10"/>
    <p:sldId id="264" r:id="rId11"/>
    <p:sldId id="265" r:id="rId12"/>
    <p:sldId id="266" r:id="rId13"/>
    <p:sldId id="267" r:id="rId14"/>
    <p:sldId id="268" r:id="rId15"/>
    <p:sldId id="269" r:id="rId16"/>
    <p:sldId id="270" r:id="rId17"/>
    <p:sldId id="315" r:id="rId18"/>
    <p:sldId id="316" r:id="rId19"/>
    <p:sldId id="318" r:id="rId20"/>
    <p:sldId id="327" r:id="rId21"/>
    <p:sldId id="333" r:id="rId22"/>
    <p:sldId id="331" r:id="rId23"/>
    <p:sldId id="332" r:id="rId24"/>
    <p:sldId id="328" r:id="rId25"/>
    <p:sldId id="329" r:id="rId26"/>
    <p:sldId id="330" r:id="rId27"/>
    <p:sldId id="271" r:id="rId28"/>
    <p:sldId id="272" r:id="rId29"/>
    <p:sldId id="273" r:id="rId30"/>
    <p:sldId id="274" r:id="rId31"/>
    <p:sldId id="275" r:id="rId32"/>
    <p:sldId id="276" r:id="rId33"/>
    <p:sldId id="277" r:id="rId34"/>
    <p:sldId id="319" r:id="rId35"/>
    <p:sldId id="278" r:id="rId36"/>
    <p:sldId id="279" r:id="rId37"/>
    <p:sldId id="280" r:id="rId38"/>
    <p:sldId id="281" r:id="rId39"/>
    <p:sldId id="282" r:id="rId40"/>
    <p:sldId id="283" r:id="rId41"/>
    <p:sldId id="320" r:id="rId42"/>
    <p:sldId id="284" r:id="rId43"/>
    <p:sldId id="285" r:id="rId44"/>
    <p:sldId id="286" r:id="rId45"/>
    <p:sldId id="287" r:id="rId46"/>
    <p:sldId id="321" r:id="rId47"/>
    <p:sldId id="288" r:id="rId48"/>
    <p:sldId id="289" r:id="rId49"/>
    <p:sldId id="290" r:id="rId50"/>
    <p:sldId id="291" r:id="rId51"/>
    <p:sldId id="292" r:id="rId52"/>
    <p:sldId id="322" r:id="rId53"/>
    <p:sldId id="293" r:id="rId54"/>
    <p:sldId id="294" r:id="rId55"/>
    <p:sldId id="295" r:id="rId56"/>
    <p:sldId id="297" r:id="rId57"/>
    <p:sldId id="324" r:id="rId58"/>
    <p:sldId id="296" r:id="rId59"/>
    <p:sldId id="298" r:id="rId60"/>
    <p:sldId id="299" r:id="rId61"/>
    <p:sldId id="300" r:id="rId62"/>
    <p:sldId id="325" r:id="rId63"/>
    <p:sldId id="301" r:id="rId64"/>
    <p:sldId id="302" r:id="rId65"/>
    <p:sldId id="303" r:id="rId66"/>
    <p:sldId id="304" r:id="rId67"/>
    <p:sldId id="305" r:id="rId68"/>
    <p:sldId id="306" r:id="rId69"/>
    <p:sldId id="323" r:id="rId70"/>
    <p:sldId id="308" r:id="rId71"/>
    <p:sldId id="309" r:id="rId72"/>
    <p:sldId id="310" r:id="rId73"/>
    <p:sldId id="326" r:id="rId74"/>
    <p:sldId id="311" r:id="rId75"/>
    <p:sldId id="312" r:id="rId76"/>
    <p:sldId id="313" r:id="rId77"/>
    <p:sldId id="314" r:id="rId7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نمط متوسط 4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نمط متوسط 4 - تميي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6780" autoAdjust="0"/>
  </p:normalViewPr>
  <p:slideViewPr>
    <p:cSldViewPr>
      <p:cViewPr>
        <p:scale>
          <a:sx n="68" d="100"/>
          <a:sy n="68" d="100"/>
        </p:scale>
        <p:origin x="-5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D1D8110-5686-459A-801B-88DE613CCBE9}" type="datetimeFigureOut">
              <a:rPr lang="ar-SA" smtClean="0"/>
              <a:pPr/>
              <a:t>02/01/1438</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26FF59A-719B-42E6-AA60-9B661FD2BC74}" type="slidenum">
              <a:rPr lang="ar-SA" smtClean="0"/>
              <a:pPr/>
              <a:t>‹#›</a:t>
            </a:fld>
            <a:endParaRPr lang="ar-SA"/>
          </a:p>
        </p:txBody>
      </p:sp>
    </p:spTree>
    <p:extLst>
      <p:ext uri="{BB962C8B-B14F-4D97-AF65-F5344CB8AC3E}">
        <p14:creationId xmlns:p14="http://schemas.microsoft.com/office/powerpoint/2010/main" val="31348570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F26FF59A-719B-42E6-AA60-9B661FD2BC74}" type="slidenum">
              <a:rPr lang="ar-SA" smtClean="0"/>
              <a:pPr/>
              <a:t>5</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02/01/1438</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02/01/1438</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pPr/>
              <a:t>02/01/1438</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الرمز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02/01/1438</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02/01/1438</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www.google.com.sa/url?url=http://www.thaqafnafsak.com/2014/08/%D9%85%D8%A7-%D9%84%D8%A7-%D9%8A%D8%AC%D8%A8-%D9%81%D8%B9%D9%84%D9%87-%D9%81%D9%89-%D8%A7%D9%84%D9%85%D9%82%D8%A7%D8%A8%D9%84%D8%A9-%D8%A7%D9%84%D8%B4%D8%AE%D8%B5%D9%8A%D8%A9.html&amp;rct=j&amp;frm=1&amp;q=&amp;esrc=s&amp;sa=U&amp;ei=5kN3VOvnM8TPaKqWgLAF&amp;ved=0CDEQ9QEwDg&amp;usg=AFQjCNE1-ectM8TMwY9yyqSg6NsAZ4gpMQ"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hyperlink" Target="http://www.google.com.sa/url?url=http://islamicsham.org/nashrah/1685&amp;rct=j&amp;frm=1&amp;q=&amp;esrc=s&amp;sa=U&amp;ei=XkN3VNGuCpfXaqDqgfgC&amp;ved=0CBkQ9QEwAg&amp;usg=AFQjCNH1nGrfyR2TCHYuzjsbDAaiWP35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om.sa/url?url=http://www.baladymasr.com/Details_news.aspx?News_ID=600&amp;rct=j&amp;frm=1&amp;q=&amp;esrc=s&amp;sa=U&amp;ei=5kN3VOvnM8TPaKqWgLAF&amp;ved=0CCkQ9QEwCg&amp;usg=AFQjCNH8oDcrlDyX1zpUxxU2Zh-F1b09oQ"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hyperlink" Target="http://www.google.com.sa/url?url=http://xn----ymcbah2h8ccjbl1b.com/54-%D9%83%D8%AB%D8%B1%D8%A9_%D8%A7%D9%84%D9%83%D8%AA%D8%A7%D8%A8%D8%A9_%D9%88_%D8%A7%D9%86%D8%AA%D8%B4%D8%A7%D8%B1%D9%87%D8%A7.html&amp;rct=j&amp;frm=1&amp;q=&amp;esrc=s&amp;sa=U&amp;ei=mmAUVIEIq7vKA_nkgLAK&amp;ved=0CBQQ9QEwAA&amp;usg=AFQjCNF1wM68VWtG9QYVVQmCI81--B74Pw"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hyperlink" Target="http://www.google.com.sa/url?url=http://www.hamasna.com/religion/clear.htm&amp;rct=j&amp;frm=1&amp;q=&amp;esrc=s&amp;sa=U&amp;ei=qmIUVKnCPKjXyQP9_YLYCQ&amp;ved=0CBoQ9QEwAw&amp;usg=AFQjCNGc3jiy4MUMIv3i154mDtHGDBYHag"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hyperlink" Target="http://www.google.com.sa/url?url=http://www.traderslaboratory.com/forums/forex/16656-ways-place-stop-losses.html&amp;rct=j&amp;frm=1&amp;q=&amp;esrc=s&amp;sa=U&amp;ei=SGIUVN3fBsXnygPwkoHYDQ&amp;ved=0CDIQ9QEwDw&amp;usg=AFQjCNEAixL2yrpUhP2xzagfA6IkeG-xFQ"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hyperlink" Target="http://www.google.com.sa/url?url=http://esyria.sy/eafkar/index.php?inid=4&amp;page_gallery_id=511&amp;pid=32&amp;&amp;tg=2&amp;rct=j&amp;frm=1&amp;q=&amp;esrc=s&amp;sa=U&amp;ei=buzIVNejJ8vOygOPpYG4DQ&amp;ved=0CBkQ9QEwAg&amp;usg=AFQjCNHk3BGgFvlF1WfbO--lGMEzZpVC8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hyperlink" Target="http://www.google.com.sa/url?url=http://www.dreamstime.com/stock-photos-swot-analysis-business-strategy-management-process-colourful-white-background-using-arrows-image37780363&amp;rct=j&amp;frm=1&amp;q=&amp;esrc=s&amp;sa=U&amp;ei=NOvIVI2YA8HjywOq2oKwCw&amp;ved=0CDsQ9QEwEw&amp;usg=AFQjCNGKW0QJQbyJiI9g3TLgdcDFFJ1d6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google.com.sa/url?url=https://khamsat.com/training/learn-english/65806-%D8%B3%D9%88%D9%81-%D8%A7%D8%AF%D8%B1%D8%A8%D9%83-%D8%B9%D9%84%D9%8A-%D8%A7%D8%AC%D8%AA%D9%8A%D8%A7%D8%B2-%D8%A7%D9%84%D9%85%D9%82%D8%A7%D8%A8%D9%84%D8%A9-%D8%A7%D9%84%D8%B4%D8%AE%D8%B5%D9%8A%D8%A9-%D8%A8%D8%A7%D9%84%D9%84%D8%BA%D8%A9-%D8%A7%D9%84%D8%A3%D9%86%D8%AC%D9%84%D9%8A%D8%B2%D9%8A%D8%A9&amp;rct=j&amp;frm=1&amp;q=&amp;esrc=s&amp;sa=U&amp;ei=5kN3VOvnM8TPaKqWgLAF&amp;ved=0CBsQ9QEwAw&amp;usg=AFQjCNE2BrpyhZbWIuguSeyiM--5QB6Njw"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google.com.sa/url?url=http://blog.mbabasecamp.com/porters-competitive-forces-analysis-a-primer/&amp;rct=j&amp;frm=1&amp;q=&amp;esrc=s&amp;sa=U&amp;ei=c8TpVP6hEuq4ygOGo4G4Cw&amp;ved=0CDEQ9QEwDg&amp;usg=AFQjCNEUvlFdln3p0eFScTGYzGqfNxIOS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www.google.com.sa/url?url=http://esyria.sy/eafkar/index.php?inid=4&amp;page_gallery_id=381&amp;pid=33&amp;&amp;tg=2&amp;rct=j&amp;frm=1&amp;q=&amp;esrc=s&amp;sa=U&amp;ei=yMTpVOOsLYrWygPIzICYCg&amp;ved=0CDMQ9QEwDw&amp;usg=AFQjCNFjTwLWUQ3UrjlbkjNvPMNGu_RkI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google.com.sa/url?url=http://almksb.com/31040/%D9%83%D9%8A%D9%81-%D8%AA%D8%AA%D9%81%D9%88%D9%82-%D8%B9%D9%84%D9%89-%D8%A7%D9%84%D9%85%D9%86%D8%A7%D9%81%D8%B3%D9%8A%D9%86-%D9%84%D9%85%D8%B4%D8%B1%D9%88%D8%B9%D9%83/.html&amp;rct=j&amp;frm=1&amp;q=&amp;esrc=s&amp;sa=U&amp;ei=AcXpVKWlK4qfygOG0IKgAQ&amp;ved=0CBcQ9QEwAQ&amp;usg=AFQjCNFrzIU0YpRCuBhPYBATHiPsOZTQoQ"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www.google.com.sa/url?url=http://www.rwabt.com/websites-mannaging/8-keys-for-sucessful-website&amp;rct=j&amp;frm=1&amp;q=&amp;esrc=s&amp;sa=U&amp;ei=AcXpVKWlK4qfygOG0IKgAQ&amp;ved=0CBUQ9QEwAA&amp;usg=AFQjCNHUBrlZCqH6T5aJt8ke3wC9ozEgf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www.google.com.sa/url?url=http://ayadina.kenanaonline.com/posts/84517&amp;rct=j&amp;frm=1&amp;q=&amp;esrc=s&amp;sa=U&amp;ei=asXpVNTeHISdygP0loHQAg&amp;ved=0CB0Q9QEwBA&amp;usg=AFQjCNEXhw9TE2ElHf9z7i1mI0nN9nSzv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www.google.com.sa/url?url=http://www.eptc-egydrug.com/arb_Page29.htm&amp;rct=j&amp;frm=1&amp;q=&amp;esrc=s&amp;sa=U&amp;ei=asXpVNTeHISdygP0loHQAg&amp;ved=0CBUQ9QEwAA&amp;usg=AFQjCNGP5qHH6eOBgP9CDPnbHADM4Xcedw"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hyperlink" Target="https://www.google.com.sa/url?url=https://khamsat.com/consulting/24287-%D8%AE%D8%B3%D8%B1%D8%AA-%D8%B2%D8%A8%D9%88%D9%86-%D8%A7%D9%86%D8%AA-%D8%A7%D9%84%D8%B3%D8%A8%D8%A8-%D8%B3%D8%A7%D8%B9%D9%84%D9%85%D9%83-%D9%83%D9%8A%D9%81-%D9%84%D8%A7-%D8%AA%D8%AE%D8%B3%D8%B1-%D8%A7%D9%84%D8%B2%D8%A8%D8%A7%D8%A6%D9%86-%D9%88%D8%AA%D9%86%D8%A7%D9%84-%D8%B1%D8%B6%D8%A7%D9%87%D9%85&amp;rct=j&amp;frm=1&amp;q=&amp;esrc=s&amp;sa=U&amp;ei=buzIVNejJ8vOygOPpYG4DQ&amp;ved=0CC0Q9QEwDA&amp;usg=AFQjCNFufq5kKnedE2pSVvyyyeJpko__pw"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2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www.google.com.sa/url?url=http://www.ra2ed.com/%D8%A3%D8%B9%D9%85%D8%A7%D9%84/11685/%D9%85%D8%AD%D9%85%D8%AF-%D8%BA%D8%B1%D9%8A%D8%A8-%D8%AE%D9%85%D8%B3-%D8%B7%D8%B1%D9%82-%D9%84%D8%AA%D8%AC%D8%B0%D8%A8-%D8%A7%D9%84%D8%B2%D8%A8%D8%A7%D8%A6%D9%86-%D8%A5%D9%84%D9%89-%D8%B4%D8%B1%D9%83%D8%AA%D9%83&amp;rct=j&amp;frm=1&amp;q=&amp;esrc=s&amp;sa=U&amp;ei=buzIVNejJ8vOygOPpYG4DQ&amp;ved=0CCEQ9QEwBg&amp;usg=AFQjCNEHojxmWIl9EucfU2yanmH7k9H9uQ" TargetMode="External"/><Relationship Id="rId5" Type="http://schemas.openxmlformats.org/officeDocument/2006/relationships/image" Target="../media/image27.jpeg"/><Relationship Id="rId4" Type="http://schemas.openxmlformats.org/officeDocument/2006/relationships/hyperlink" Target="http://www.google.com.sa/url?url=http://success-a.blogspot.com/2011/06/blog-post_07.html&amp;rct=j&amp;frm=1&amp;q=&amp;esrc=s&amp;sa=U&amp;ei=CkF3VPCYFsLlaLvYgKgB&amp;ved=0CBUQ9QEwAA&amp;usg=AFQjCNHf1RhKUNlpSgCpN--lNArnYyR-tw"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www.google.com.sa/url?url=http://pngimg.com/img/objects/star&amp;rct=j&amp;frm=1&amp;q=&amp;esrc=s&amp;sa=U&amp;ei=n0HXVOHeBYr6ywOAnYCgAw&amp;ved=0CBsQ9QEwAw&amp;usg=AFQjCNHoAFvPqdloYSo7ps7LosVjuhSCkw" TargetMode="External"/><Relationship Id="rId13" Type="http://schemas.openxmlformats.org/officeDocument/2006/relationships/image" Target="../media/image33.jpeg"/><Relationship Id="rId3" Type="http://schemas.openxmlformats.org/officeDocument/2006/relationships/image" Target="../media/image2.jpeg"/><Relationship Id="rId7" Type="http://schemas.openxmlformats.org/officeDocument/2006/relationships/image" Target="../media/image30.jpeg"/><Relationship Id="rId12" Type="http://schemas.openxmlformats.org/officeDocument/2006/relationships/hyperlink" Target="http://www.google.com.sa/url?url=http://www.ertikaz.org/?q=node/19780&amp;rct=j&amp;frm=1&amp;q=&amp;esrc=s&amp;sa=U&amp;ei=_1DXVNa6L6qfygOX-YLQBQ&amp;ved=0CCEQ9QEwBg&amp;usg=AFQjCNHsjRnRB_R_BQdNg3GYbAfYEWTIIA"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www.google.com.sa/url?url=http://www.petyourdog.com/tips_and_tricks/Top-10-Smartest-Dog-Breeds/17&amp;rct=j&amp;frm=1&amp;q=&amp;esrc=s&amp;sa=U&amp;ei=dkHXVJm_O4SHygOEi4C4Cg&amp;ved=0CDEQ9QEwDg&amp;usg=AFQjCNEhPQysv7_hN-KPF_P-FFGp55EDJg" TargetMode="External"/><Relationship Id="rId11" Type="http://schemas.openxmlformats.org/officeDocument/2006/relationships/image" Target="../media/image32.jpeg"/><Relationship Id="rId5" Type="http://schemas.openxmlformats.org/officeDocument/2006/relationships/image" Target="../media/image29.jpeg"/><Relationship Id="rId10" Type="http://schemas.openxmlformats.org/officeDocument/2006/relationships/hyperlink" Target="http://www.google.com.sa/url?url=http://commons.wikimedia.org/wiki/File:Question_mark_(black_on_white).png&amp;rct=j&amp;frm=1&amp;q=&amp;esrc=s&amp;sa=U&amp;ei=zEHXVPOMC-bIyAPEv4K4Dw&amp;ved=0CB8Q9QEwBQ&amp;usg=AFQjCNHRpPTTJku-1Pm_v9pUmlC6nb7VrQ" TargetMode="External"/><Relationship Id="rId4" Type="http://schemas.openxmlformats.org/officeDocument/2006/relationships/hyperlink" Target="http://www.google.com.sa/url?url=http://pngimg.com/img/animals/cow&amp;rct=j&amp;frm=1&amp;q=&amp;esrc=s&amp;sa=U&amp;ei=VEHXVNWbGomiygP-_oCoDQ&amp;ved=0CCMQ9QEwBw&amp;usg=AFQjCNE1p9eqkWoUFpz1prp9tlAqpJ0zYg" TargetMode="External"/><Relationship Id="rId9" Type="http://schemas.openxmlformats.org/officeDocument/2006/relationships/image" Target="../media/image31.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om.sa/url?url=http://www.baladymasr.com/Details_news.aspx?News_ID=600&amp;rct=j&amp;frm=1&amp;q=&amp;esrc=s&amp;sa=U&amp;ei=5kN3VOvnM8TPaKqWgLAF&amp;ved=0CCkQ9QEwCg&amp;usg=AFQjCNH8oDcrlDyX1zpUxxU2Zh-F1b09oQ"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34.jpeg"/><Relationship Id="rId4" Type="http://schemas.openxmlformats.org/officeDocument/2006/relationships/hyperlink" Target="http://www.google.com.sa/url?url=http://dekkah.com/%D8%AA%D8%B9%D8%B1%D9%8A%D9%81-%D8%A7%D9%84%D8%AA%D8%B3%D9%88%D9%8A%D9%82-%D8%A7%D9%84%D8%A5%D9%84%D9%83%D8%AA%D8%B1%D9%88%D9%86%D9%8A/&amp;rct=j&amp;frm=1&amp;q=&amp;esrc=s&amp;sa=U&amp;ei=uE_XVLnzCOWeywPWuYL4Cw&amp;ved=0CB8Q9QEwBQ&amp;usg=AFQjCNHFRKE3EmAebuAvN8LA6BwzYeWIHw"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5.jpeg"/><Relationship Id="rId4" Type="http://schemas.openxmlformats.org/officeDocument/2006/relationships/hyperlink" Target="http://www.google.com.sa/url?url=http://www.podclass.com/samia/1947&amp;rct=j&amp;frm=1&amp;q=&amp;esrc=s&amp;sa=U&amp;ei=KWEUVKWKBYW7ygOLqYK4BA&amp;ved=0CCQQ9QEwCA&amp;usg=AFQjCNGnknSR8PBJSHwoce5c630Jy-p4xQ"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6.jpeg"/><Relationship Id="rId4" Type="http://schemas.openxmlformats.org/officeDocument/2006/relationships/hyperlink" Target="http://www.google.com.sa/url?url=http://www.afkarbz.com/categories/%D8%A7%D9%84%D8%AA%D8%B3%D9%88%D9%8A%D9%82/%D8%A7%D9%84%D8%AA%D8%B3%D9%88%D9%8A%D9%82-%D8%A7%D9%84%D8%A7%D9%84%D9%83%D8%AA%D8%B1%D9%88%D9%86%D9%8A-%D8%A7%D9%84%D8%AA%D8%B3%D9%88%D9%8A%D9%82/&amp;rct=j&amp;frm=1&amp;q=&amp;esrc=s&amp;sa=U&amp;ei=uE_XVLnzCOWeywPWuYL4Cw&amp;ved=0CBcQ9QEwAQ&amp;usg=AFQjCNFGTr87Bav1SaiCVBnseB7JeZkzyQ"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7.jpeg"/><Relationship Id="rId4" Type="http://schemas.openxmlformats.org/officeDocument/2006/relationships/hyperlink" Target="http://www.google.com.sa/url?url=http://blog.dotaraby.com/%D9%85%D9%82%D8%A7%D8%B1%D9%86%D8%A9-%D8%A8%D9%8A%D9%86-%D8%A7%D9%84%D8%AA%D8%B3%D9%88%D9%8A%D9%82-%D8%A7%D9%84%D8%A7%D9%84%D9%83%D8%AA%D8%B1%D9%88%D9%86%D9%8A-%D9%88%D8%A7%D9%84%D8%AA%D8%B3%D9%88/&amp;rct=j&amp;frm=1&amp;q=&amp;esrc=s&amp;sa=U&amp;ei=uE_XVLnzCOWeywPWuYL4Cw&amp;ved=0CBsQ9QEwAw&amp;usg=AFQjCNESKltDE46qHgAroXGrfgEZRQDtX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8.jpeg"/><Relationship Id="rId4" Type="http://schemas.openxmlformats.org/officeDocument/2006/relationships/hyperlink" Target="http://www.google.com.sa/url?url=http://www.jazanu.edu.sa/Administrations/jju/Pages/mission.aspx&amp;rct=j&amp;frm=1&amp;q=&amp;esrc=s&amp;sa=U&amp;ei=hU_XVIznAeL-ywOOhID4BA&amp;ved=0CBUQ9QEwAA&amp;usg=AFQjCNHS_0c69bqng8FxbPhHXA-suPxNN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39.jpeg"/><Relationship Id="rId4" Type="http://schemas.openxmlformats.org/officeDocument/2006/relationships/hyperlink" Target="http://www.google.com.sa/url?url=http://bafree.net/alhisn/showthread.php?t=39756&amp;rct=j&amp;frm=1&amp;q=&amp;esrc=s&amp;sa=U&amp;ei=6WAUVOLzEuP_ygOG64HgBQ&amp;ved=0CBgQ9QEwAg&amp;usg=AFQjCNEddE7Nd-HP18v6fnTLN1OCis7Mlg" TargetMode="External"/></Relationships>
</file>

<file path=ppt/slides/_rels/slide38.xml.rels><?xml version="1.0" encoding="UTF-8" standalone="yes"?>
<Relationships xmlns="http://schemas.openxmlformats.org/package/2006/relationships"><Relationship Id="rId8" Type="http://schemas.openxmlformats.org/officeDocument/2006/relationships/image" Target="../media/image43.jpeg"/><Relationship Id="rId3" Type="http://schemas.openxmlformats.org/officeDocument/2006/relationships/image" Target="../media/image3.jpeg"/><Relationship Id="rId7" Type="http://schemas.openxmlformats.org/officeDocument/2006/relationships/image" Target="../media/image42.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hyperlink" Target="http://www.google.com.kw/search?q=%D8%B4%D8%B9%D8%A7%D8%B1+%D8%AC%D9%88%D8%AC%D9%84&amp;tbm=isch&amp;tbo=u" TargetMode="External"/><Relationship Id="rId4" Type="http://schemas.openxmlformats.org/officeDocument/2006/relationships/image" Target="../media/image40.jpeg"/></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4.jpeg"/><Relationship Id="rId4" Type="http://schemas.openxmlformats.org/officeDocument/2006/relationships/hyperlink" Target="http://www.google.com.sa/url?url=http://www.entej.com/blog/18252/%D8%AA%D9%86%D9%85%D9%8A%D8%A9-%D8%A7%D9%84%D9%85%D9%88%D8%A7%D8%B1%D8%AF-%D8%A7%D9%84%D8%A8%D8%B4%D8%B1%D9%8A%D8%A9/&amp;rct=j&amp;frm=1&amp;q=&amp;esrc=s&amp;sa=U&amp;ei=dFDXVLCPAYafyAPz1YDgDw&amp;ved=0CCEQ9QEwBg&amp;usg=AFQjCNGbrJ1ZmdFGQqt0F3SzNwhFfC4fT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google.com.sa/url?url=http://www.bntjazan.net/vb/showthread.php?t=108532&amp;rct=j&amp;frm=1&amp;q=&amp;esrc=s&amp;sa=U&amp;ei=5kN3VOvnM8TPaKqWgLAF&amp;ved=0CCMQ9QEwBw&amp;usg=AFQjCNG0VkhS1s47BJaw1kL4F06omH9LEQ"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5.jpeg"/><Relationship Id="rId4" Type="http://schemas.openxmlformats.org/officeDocument/2006/relationships/hyperlink" Target="http://www.google.com.sa/url?url=http://www.thecolor.com/SearchResults.aspx?q=alphabet&amp;nm=&amp;k=&amp;c=&amp;alpha=&amp;Page=2&amp;rct=j&amp;frm=1&amp;q=&amp;esrc=s&amp;sa=U&amp;ei=MmYUVPqJK8KgyAP3nIDwBA&amp;ved=0CBwQ9QEwBA&amp;usg=AFQjCNGtKBaOBn-ri3x_M_BzdPQCWw49pA"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6.jpeg"/><Relationship Id="rId4" Type="http://schemas.openxmlformats.org/officeDocument/2006/relationships/hyperlink" Target="http://www.google.com.sa/url?url=http://www.ut.edu.sa/ar/web/deanship-of-information-technology/deanship-news&amp;rct=j&amp;frm=1&amp;q=&amp;esrc=s&amp;sa=U&amp;ei=Vk_XVN6xCKrhywP-9IGwCQ&amp;ved=0CCMQ9QEwBw&amp;usg=AFQjCNE79WuwM5vRFJLkikLp0v38XIcXUQ"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7.jpeg"/><Relationship Id="rId4" Type="http://schemas.openxmlformats.org/officeDocument/2006/relationships/hyperlink" Target="http://www.google.com.sa/url?url=http://www.kashkool.info/home/2011/12/30/%D8%B9%D8%A7%D9%85-%D9%85%D8%AB%D9%8A%D8%B1-%D9%85%D9%86-%D8%A7%D9%84%D8%AA%D8%B7%D9%88%D8%B1%D8%A7%D8%AA-%D8%A7%D9%84%D8%AA%D9%82%D9%86%D9%8A%D8%A9-%D9%88%D9%85%D8%B1%D9%88%D8%B1-20-%D8%B9%D8%A7/&amp;rct=j&amp;frm=1&amp;q=&amp;esrc=s&amp;sa=U&amp;ei=Ik_XVI2tGYLnyQPOjID4DA&amp;ved=0CBsQ9QEwAw&amp;usg=AFQjCNGcn_qe0kdH6PvbrlTKXZKhOeBnNw"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8.jpeg"/><Relationship Id="rId4" Type="http://schemas.openxmlformats.org/officeDocument/2006/relationships/hyperlink" Target="http://www.google.com.sa/url?url=http://www.startimes.com/f.aspx?t=3971789&amp;rct=j&amp;frm=1&amp;q=&amp;esrc=s&amp;sa=U&amp;ei=2U7XVMmgNcP5ygO0ooGYAQ&amp;ved=0CBcQ9QEwAQ&amp;usg=AFQjCNEn6UnwVeW2UVi07p9XDTyzsoQr-w"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9.jpeg"/><Relationship Id="rId4" Type="http://schemas.openxmlformats.org/officeDocument/2006/relationships/hyperlink" Target="http://www.google.com.sa/url?url=http://www.shms.com.sa/html/story.php?id=81730&amp;rct=j&amp;frm=1&amp;q=&amp;esrc=s&amp;sa=U&amp;ei=7k3XVL3bCMr-ywOsnoFQ&amp;ved=0CCcQ9QEwCQ&amp;usg=AFQjCNFqIFfSrcaKPWZrriup2Cjj1SskfQ"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0.jpeg"/><Relationship Id="rId4" Type="http://schemas.openxmlformats.org/officeDocument/2006/relationships/hyperlink" Target="http://www.google.com.sa/url?url=http://www.masrawy.com/ketabat/ArticlesDetails.aspx?AID=122415&amp;rct=j&amp;frm=1&amp;q=&amp;esrc=s&amp;sa=U&amp;ei=REvXVMr0OqGiyAOmr4KYBw&amp;ved=0CBUQ9QEwAA&amp;usg=AFQjCNFXcesH5MYONepuIu1NxKst6gLsyw"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1.jpeg"/><Relationship Id="rId4" Type="http://schemas.openxmlformats.org/officeDocument/2006/relationships/hyperlink" Target="http://www.google.com.sa/url?url=http://www.mosaneon.com/1575160416051608157515851583-1575160415761588158516101577.html&amp;rct=j&amp;frm=1&amp;q=&amp;esrc=s&amp;sa=U&amp;ei=dFDXVLCPAYafyAPz1YDgDw&amp;ved=0CBsQ9QEwAw&amp;usg=AFQjCNFHnwKd7q_xx6OYrJbeBWS6ivqK4A"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2.jpeg"/><Relationship Id="rId4" Type="http://schemas.openxmlformats.org/officeDocument/2006/relationships/hyperlink" Target="http://www.google.com.sa/url?url=http://dr-ama.com/?p=242&amp;rct=j&amp;frm=1&amp;q=&amp;esrc=s&amp;sa=U&amp;ei=dFDXVLCPAYafyAPz1YDgDw&amp;ved=0CB8Q9QEwBQ&amp;usg=AFQjCNEo0I0fxC4om3TdXtlk3KGlxtf6Sg"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jpeg"/><Relationship Id="rId7" Type="http://schemas.openxmlformats.org/officeDocument/2006/relationships/hyperlink" Target="http://www.google.com.sa/url?url=http://momenvision.blogspot.com/2010/07/blog-post_28.html&amp;rct=j&amp;frm=1&amp;q=&amp;esrc=s&amp;sa=U&amp;ei=0-vIVObmCujnywOQ7IHAAw&amp;ved=0CCMQ9QEwBw&amp;usg=AFQjCNF8CGEeLVsCclM1TrItHkTbmD5x-Q"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www.google.com.sa/url?url=http://www.al-madina.com/node/447805&amp;rct=j&amp;frm=1&amp;q=&amp;esrc=s&amp;sa=U&amp;ei=nevIVNvGJeT5ywOP3YGQBw&amp;ved=0CBsQ9QEwAw&amp;usg=AFQjCNEnDNtmwgmkWA3Tnl7olbW4vMUnvg" TargetMode="External"/><Relationship Id="rId4" Type="http://schemas.openxmlformats.org/officeDocument/2006/relationships/image" Target="../media/image2.jpeg"/></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3.jpeg"/></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4.jpeg"/></Relationships>
</file>

<file path=ppt/slides/_rels/slide5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5.jpeg"/><Relationship Id="rId4" Type="http://schemas.openxmlformats.org/officeDocument/2006/relationships/hyperlink" Target="http://www.google.com.sa/url?url=http://www.centuryproductsllc.com/dirty-money-and-how-to-avoid-getting-sick/&amp;rct=j&amp;frm=1&amp;q=&amp;esrc=s&amp;sa=U&amp;ei=-EnXVMfdCqTCywOAw4GoCQ&amp;ved=0CCcQ9QEwCQ&amp;usg=AFQjCNGo2_4FqtH38sKJU4N9jHjhirtgxg"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6.jpeg"/><Relationship Id="rId4" Type="http://schemas.openxmlformats.org/officeDocument/2006/relationships/hyperlink" Target="http://www.google.com.sa/url?url=http://globe-views.com/dreams/money.html&amp;rct=j&amp;frm=1&amp;q=&amp;esrc=s&amp;sa=U&amp;ei=-EnXVMfdCqTCywOAw4GoCQ&amp;ved=0CDMQ9QEwDw&amp;usg=AFQjCNGJYI7GscsFmdRh0LEXr9-0STd19A"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7.jpeg"/><Relationship Id="rId4" Type="http://schemas.openxmlformats.org/officeDocument/2006/relationships/hyperlink" Target="http://www.google.com.sa/url?url=http://superprofs.com/blog/ca/fixed-assets/&amp;rct=j&amp;frm=1&amp;q=&amp;esrc=s&amp;sa=U&amp;ei=J0rXVKPoCKLNygO5-4HIDQ&amp;ved=0CDcQ9QEwEQ&amp;usg=AFQjCNFTr1KDUreQad6PIqSHf63S8SIwag"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www.google.com.sa/url?url=http://elmashrou3.tv/%D8%B9%D9%86%D8%A7&amp;rct=j&amp;frm=1&amp;q=&amp;esrc=s&amp;sa=U&amp;ei=GezIVIOxPOr4yQPDoYKYAw&amp;ved=0CBUQ9QEwAA&amp;usg=AFQjCNFJdgLXjpi0Le3yK0SjwpANuuDTnQ"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8.jpeg"/><Relationship Id="rId4" Type="http://schemas.openxmlformats.org/officeDocument/2006/relationships/hyperlink" Target="http://www.google.com.sa/url?url=http://picturesofmoney.org/page/5/&amp;rct=j&amp;frm=1&amp;q=&amp;esrc=s&amp;sa=U&amp;ei=-EnXVMfdCqTCywOAw4GoCQ&amp;ved=0CCsQ9QEwCw&amp;usg=AFQjCNE73-SXKg7mrtcj-TbkLREsRX-Ihw"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9.jpeg"/><Relationship Id="rId4" Type="http://schemas.openxmlformats.org/officeDocument/2006/relationships/hyperlink" Target="http://www.google.com.sa/url?url=http://www.bloggen.be/hhc1lc1ld/archief.php?ID=1211978&amp;rct=j&amp;frm=1&amp;q=&amp;esrc=s&amp;sa=U&amp;ei=MmYUVPqJK8KgyAP3nIDwBA&amp;ved=0CCYQ9QEwCQ&amp;usg=AFQjCNF_1mjRiMsxPq6P3K9twq_HJRKVGQ" TargetMode="External"/></Relationships>
</file>

<file path=ppt/slides/_rels/slide6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hyperlink" Target="http://www.google.com.sa/url?url=http://b9maaa.com/downloads.php?action=show&amp;id=78&amp;rct=j&amp;frm=1&amp;q=&amp;esrc=s&amp;sa=U&amp;ei=5kN3VOvnM8TPaKqWgLAF&amp;ved=0CB8Q9QEwBQ&amp;usg=AFQjCNGqFYMlFeLzh_RJyqFXuNXNmg1c2Q"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60.jpeg"/><Relationship Id="rId2" Type="http://schemas.openxmlformats.org/officeDocument/2006/relationships/hyperlink" Target="http://www.google.com.sa/url?url=http://efty.net/%D9%83%D9%8A%D9%81%D9%8A%D8%A9-%D8%B9%D9%85%D9%84-%D9%85%D8%B4%D8%B1%D9%88%D8%B9-%D8%A7%D9%84%D8%AA%D8%AE%D8%B1%D8%AC/&amp;rct=j&amp;frm=1&amp;q=&amp;esrc=s&amp;sa=U&amp;ei=Xea-VJb5LZXsaL-XgdgJ&amp;ved=0CBUQ9QEwAA&amp;usg=AFQjCNFtpMVTDzikkSq7BEPexbk7hIoGZ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hyperlink" Target="http://www.google.com.sa/url?url=http://www.masrawy.com/ketabat/ArticlesDetails.aspx?AID=137932&amp;rct=j&amp;frm=1&amp;q=&amp;esrc=s&amp;sa=U&amp;ei=-kJ3VJSWDM_TaMr7gogB&amp;ved=0CBUQ9QEwAA&amp;usg=AFQjCNEfq_8txUZGkY46o3FMBNN-Dh2dI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sa/url?url=http://hworks.org/&amp;rct=j&amp;frm=1&amp;q=&amp;esrc=s&amp;sa=U&amp;ei=Ux7SVJiWN47taPn2gNAM&amp;ved=0CC0Q9QEwDA&amp;usg=AFQjCNH9r-9THWfJ8j4_0iW0P9zhlBnEF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1571612"/>
            <a:ext cx="7772400" cy="2747969"/>
          </a:xfrm>
        </p:spPr>
        <p:txBody>
          <a:bodyPr>
            <a:normAutofit/>
          </a:bodyPr>
          <a:lstStyle/>
          <a:p>
            <a:pPr algn="ctr"/>
            <a:r>
              <a:rPr lang="en-US" sz="6600" dirty="0" smtClean="0">
                <a:latin typeface="Andalus" pitchFamily="18" charset="-78"/>
                <a:cs typeface="Andalus" pitchFamily="18" charset="-78"/>
              </a:rPr>
              <a:t>Business Capstone</a:t>
            </a:r>
            <a:br>
              <a:rPr lang="en-US" sz="6600" dirty="0" smtClean="0">
                <a:latin typeface="Andalus" pitchFamily="18" charset="-78"/>
                <a:cs typeface="Andalus" pitchFamily="18" charset="-78"/>
              </a:rPr>
            </a:br>
            <a:r>
              <a:rPr lang="ar-SA" sz="6000" dirty="0" smtClean="0">
                <a:latin typeface="Andalus" pitchFamily="18" charset="-78"/>
                <a:cs typeface="+mn-cs"/>
              </a:rPr>
              <a:t>ادم 219</a:t>
            </a:r>
            <a:endParaRPr lang="ar-SA" sz="6600" dirty="0">
              <a:latin typeface="Andalus" pitchFamily="18" charset="-78"/>
              <a:cs typeface="+mn-cs"/>
            </a:endParaRPr>
          </a:p>
        </p:txBody>
      </p:sp>
      <p:sp>
        <p:nvSpPr>
          <p:cNvPr id="3" name="عنوان فرعي 2"/>
          <p:cNvSpPr>
            <a:spLocks noGrp="1"/>
          </p:cNvSpPr>
          <p:nvPr>
            <p:ph type="subTitle" idx="1"/>
          </p:nvPr>
        </p:nvSpPr>
        <p:spPr>
          <a:xfrm>
            <a:off x="714348" y="4214818"/>
            <a:ext cx="7772400" cy="1199704"/>
          </a:xfrm>
        </p:spPr>
        <p:txBody>
          <a:bodyPr/>
          <a:lstStyle/>
          <a:p>
            <a:pPr algn="ctr"/>
            <a:endParaRPr lang="ar-SA" b="1"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2" descr="https://encrypted-tbn0.gstatic.com/images?q=tbn:ANd9GcTFcsAxaGdzxckZUUcZbogEEgeMbC0pFRoA5EHagyE4h63egAcKBYbY8FZo">
            <a:hlinkClick r:id="rId4"/>
          </p:cNvPr>
          <p:cNvPicPr>
            <a:picLocks noChangeAspect="1" noChangeArrowheads="1"/>
          </p:cNvPicPr>
          <p:nvPr/>
        </p:nvPicPr>
        <p:blipFill>
          <a:blip r:embed="rId5"/>
          <a:srcRect/>
          <a:stretch>
            <a:fillRect/>
          </a:stretch>
        </p:blipFill>
        <p:spPr bwMode="auto">
          <a:xfrm>
            <a:off x="2000232" y="428604"/>
            <a:ext cx="5214974" cy="192882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948068"/>
          </a:xfrm>
        </p:spPr>
        <p:txBody>
          <a:bodyPr>
            <a:normAutofit lnSpcReduction="10000"/>
          </a:bodyPr>
          <a:lstStyle/>
          <a:p>
            <a:r>
              <a:rPr lang="ar-KW" sz="2400" b="1" dirty="0" smtClean="0"/>
              <a:t>اكتب فيما لا يزيد عن 3 صفحات شرحا</a:t>
            </a:r>
            <a:r>
              <a:rPr lang="ar-SA" sz="2400" b="1" dirty="0" smtClean="0"/>
              <a:t>ً</a:t>
            </a:r>
            <a:r>
              <a:rPr lang="ar-KW" sz="2400" b="1" dirty="0" smtClean="0"/>
              <a:t> للمشروع يحتوي 5 أمور هي : </a:t>
            </a:r>
            <a:endParaRPr lang="en-US" sz="2400" dirty="0" smtClean="0"/>
          </a:p>
          <a:p>
            <a:pPr lvl="0">
              <a:buNone/>
            </a:pPr>
            <a:endParaRPr lang="en-US" dirty="0" smtClean="0"/>
          </a:p>
          <a:p>
            <a:pPr>
              <a:buNone/>
            </a:pPr>
            <a:endParaRPr lang="ar-SA" b="1" dirty="0" smtClean="0"/>
          </a:p>
          <a:p>
            <a:pPr>
              <a:buNone/>
            </a:pPr>
            <a:endParaRPr lang="ar-SA" b="1" dirty="0" smtClean="0"/>
          </a:p>
          <a:p>
            <a:pPr>
              <a:buNone/>
            </a:pPr>
            <a:r>
              <a:rPr lang="ar-KW" b="1" dirty="0" smtClean="0"/>
              <a:t>اكتب باختصار تعريفا بأهم المنتجات أو الخدمات الرئيسية التي سيقدمها المشروع، مع ملخص (سريع جدا) لنقاط تميزها على المنافسين.</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dirty="0" smtClean="0">
                <a:latin typeface="Andalus" pitchFamily="18" charset="-78"/>
                <a:cs typeface="Andalus" pitchFamily="18" charset="-78"/>
              </a:rPr>
              <a:t>KPI’s : Key Performance Indicators</a:t>
            </a:r>
            <a:r>
              <a:rPr lang="ar-KW" b="1" dirty="0" smtClean="0">
                <a:latin typeface="Andalus" pitchFamily="18" charset="-78"/>
                <a:cs typeface="Andalus" pitchFamily="18" charset="-78"/>
              </a:rPr>
              <a:t> </a:t>
            </a:r>
            <a:r>
              <a:rPr lang="ar-KW" b="1" dirty="0" smtClean="0"/>
              <a:t>(مؤشرات الأداء الرئيسية) </a:t>
            </a:r>
            <a:endParaRPr lang="en-US" dirty="0" smtClean="0"/>
          </a:p>
          <a:p>
            <a:pPr>
              <a:buNone/>
            </a:pPr>
            <a:endParaRPr lang="ar-SA" dirty="0"/>
          </a:p>
        </p:txBody>
      </p:sp>
      <p:sp>
        <p:nvSpPr>
          <p:cNvPr id="2" name="عنوان 1"/>
          <p:cNvSpPr>
            <a:spLocks noGrp="1"/>
          </p:cNvSpPr>
          <p:nvPr>
            <p:ph type="title"/>
          </p:nvPr>
        </p:nvSpPr>
        <p:spPr/>
        <p:txBody>
          <a:bodyPr/>
          <a:lstStyle/>
          <a:p>
            <a:pPr algn="ctr"/>
            <a:r>
              <a:rPr lang="ar-SA" dirty="0" smtClean="0">
                <a:solidFill>
                  <a:schemeClr val="bg2">
                    <a:lumMod val="25000"/>
                  </a:schemeClr>
                </a:solidFill>
              </a:rPr>
              <a:t>رابعاً: شرح المشروع</a:t>
            </a:r>
            <a:endParaRPr lang="ar-SA" dirty="0">
              <a:solidFill>
                <a:schemeClr val="bg2">
                  <a:lumMod val="25000"/>
                </a:schemeClr>
              </a:solidFill>
            </a:endParaRPr>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sp>
        <p:nvSpPr>
          <p:cNvPr id="6" name="مستطيل مستدير الزوايا 5"/>
          <p:cNvSpPr/>
          <p:nvPr/>
        </p:nvSpPr>
        <p:spPr>
          <a:xfrm>
            <a:off x="5286380" y="2000240"/>
            <a:ext cx="32004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buNone/>
            </a:pPr>
            <a:r>
              <a:rPr lang="ar-SA" sz="2400" b="1" dirty="0" smtClean="0">
                <a:solidFill>
                  <a:schemeClr val="tx1">
                    <a:lumMod val="95000"/>
                    <a:lumOff val="5000"/>
                  </a:schemeClr>
                </a:solidFill>
              </a:rPr>
              <a:t>1) </a:t>
            </a:r>
            <a:r>
              <a:rPr lang="ar-KW" sz="2400" b="1" dirty="0" smtClean="0">
                <a:solidFill>
                  <a:schemeClr val="tx1">
                    <a:lumMod val="95000"/>
                    <a:lumOff val="5000"/>
                  </a:schemeClr>
                </a:solidFill>
              </a:rPr>
              <a:t>أهم المنتجات والخدمات</a:t>
            </a:r>
            <a:r>
              <a:rPr lang="ar-SA" sz="2400" b="1" dirty="0" smtClean="0">
                <a:solidFill>
                  <a:schemeClr val="tx1">
                    <a:lumMod val="95000"/>
                    <a:lumOff val="5000"/>
                  </a:schemeClr>
                </a:solidFill>
              </a:rPr>
              <a:t>:</a:t>
            </a:r>
            <a:endParaRPr lang="en-US" sz="2400" dirty="0" smtClean="0">
              <a:solidFill>
                <a:schemeClr val="tx1">
                  <a:lumMod val="95000"/>
                  <a:lumOff val="5000"/>
                </a:schemeClr>
              </a:solidFill>
            </a:endParaRPr>
          </a:p>
        </p:txBody>
      </p:sp>
      <p:sp>
        <p:nvSpPr>
          <p:cNvPr id="7" name="مستطيل مستدير الزوايا 6"/>
          <p:cNvSpPr/>
          <p:nvPr/>
        </p:nvSpPr>
        <p:spPr>
          <a:xfrm>
            <a:off x="5357818" y="4357694"/>
            <a:ext cx="32004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1">
                    <a:lumMod val="95000"/>
                    <a:lumOff val="5000"/>
                  </a:schemeClr>
                </a:solidFill>
              </a:rPr>
              <a:t>2) </a:t>
            </a:r>
            <a:r>
              <a:rPr lang="ar-KW" sz="2400" b="1" dirty="0" smtClean="0">
                <a:solidFill>
                  <a:schemeClr val="tx1">
                    <a:lumMod val="95000"/>
                    <a:lumOff val="5000"/>
                  </a:schemeClr>
                </a:solidFill>
              </a:rPr>
              <a:t>أهداف المشروع </a:t>
            </a:r>
            <a:r>
              <a:rPr lang="en-US" sz="2400" b="1" dirty="0" smtClean="0">
                <a:solidFill>
                  <a:schemeClr val="tx1">
                    <a:lumMod val="95000"/>
                    <a:lumOff val="5000"/>
                  </a:schemeClr>
                </a:solidFill>
              </a:rPr>
              <a:t>KPI’s</a:t>
            </a:r>
            <a:endParaRPr lang="ar-SA" sz="2400" dirty="0">
              <a:solidFill>
                <a:schemeClr val="tx1">
                  <a:lumMod val="95000"/>
                  <a:lumOff val="5000"/>
                </a:schemeClr>
              </a:solidFill>
            </a:endParaRPr>
          </a:p>
        </p:txBody>
      </p:sp>
      <p:pic>
        <p:nvPicPr>
          <p:cNvPr id="8" name="Picture 2" descr="https://encrypted-tbn2.gstatic.com/images?q=tbn:ANd9GcQ_4IwOFjwu2f-ieLNm_TP4XZ_ykbeU04rZcVkp7p9CFtTGiQSJMqzveiY">
            <a:hlinkClick r:id="rId4"/>
          </p:cNvPr>
          <p:cNvPicPr>
            <a:picLocks noChangeAspect="1" noChangeArrowheads="1"/>
          </p:cNvPicPr>
          <p:nvPr/>
        </p:nvPicPr>
        <p:blipFill>
          <a:blip r:embed="rId5"/>
          <a:srcRect/>
          <a:stretch>
            <a:fillRect/>
          </a:stretch>
        </p:blipFill>
        <p:spPr bwMode="auto">
          <a:xfrm>
            <a:off x="1500166" y="3857629"/>
            <a:ext cx="2643206" cy="171451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85860"/>
            <a:ext cx="8229600" cy="5572140"/>
          </a:xfrm>
        </p:spPr>
        <p:txBody>
          <a:bodyPr>
            <a:normAutofit fontScale="92500" lnSpcReduction="20000"/>
          </a:bodyPr>
          <a:lstStyle/>
          <a:p>
            <a:pPr>
              <a:buNone/>
            </a:pPr>
            <a:r>
              <a:rPr lang="ar-KW" b="1" dirty="0" smtClean="0"/>
              <a:t>هي الأهداف على شكل مؤشرات قابلة للقياس وغير قابلة للمساومة، وإليك بعض الأمثلة لكيفية كتابة </a:t>
            </a:r>
            <a:r>
              <a:rPr lang="en-US" b="1" dirty="0" smtClean="0"/>
              <a:t>KPI’s</a:t>
            </a:r>
            <a:r>
              <a:rPr lang="ar-KW" b="1" dirty="0" smtClean="0"/>
              <a:t>: </a:t>
            </a:r>
            <a:endParaRPr lang="en-US" dirty="0" smtClean="0"/>
          </a:p>
          <a:p>
            <a:pPr lvl="0">
              <a:lnSpc>
                <a:spcPct val="170000"/>
              </a:lnSpc>
            </a:pPr>
            <a:r>
              <a:rPr lang="ar-KW" b="1" dirty="0" smtClean="0">
                <a:solidFill>
                  <a:schemeClr val="bg2">
                    <a:lumMod val="25000"/>
                  </a:schemeClr>
                </a:solidFill>
              </a:rPr>
              <a:t>سواء بالحد الأدنى مثل : </a:t>
            </a:r>
            <a:endParaRPr lang="en-US" dirty="0" smtClean="0">
              <a:solidFill>
                <a:schemeClr val="bg2">
                  <a:lumMod val="25000"/>
                </a:schemeClr>
              </a:solidFill>
            </a:endParaRPr>
          </a:p>
          <a:p>
            <a:pPr lvl="0">
              <a:lnSpc>
                <a:spcPct val="170000"/>
              </a:lnSpc>
            </a:pPr>
            <a:r>
              <a:rPr lang="ar-KW" b="1" dirty="0" smtClean="0"/>
              <a:t>لا تقل الإيرادات عن 500 ألف .</a:t>
            </a:r>
            <a:endParaRPr lang="en-US" dirty="0" smtClean="0"/>
          </a:p>
          <a:p>
            <a:pPr lvl="0"/>
            <a:r>
              <a:rPr lang="ar-KW" b="1" dirty="0" smtClean="0"/>
              <a:t>لا تقل الأرباح عن 100 ألفا .</a:t>
            </a:r>
            <a:endParaRPr lang="en-US" dirty="0" smtClean="0"/>
          </a:p>
          <a:p>
            <a:pPr lvl="0"/>
            <a:r>
              <a:rPr lang="ar-KW" b="1" dirty="0" smtClean="0"/>
              <a:t>لا يقل الإنتاج عن 30 ألف وحدة.</a:t>
            </a:r>
            <a:endParaRPr lang="en-US" dirty="0" smtClean="0"/>
          </a:p>
          <a:p>
            <a:pPr lvl="0"/>
            <a:r>
              <a:rPr lang="ar-KW" b="1" dirty="0" smtClean="0"/>
              <a:t>لا يقل عدد الفروع الجديدة عن 3 سنويا.</a:t>
            </a:r>
            <a:endParaRPr lang="en-US" dirty="0" smtClean="0"/>
          </a:p>
          <a:p>
            <a:pPr lvl="0"/>
            <a:r>
              <a:rPr lang="ar-KW" b="1" dirty="0" smtClean="0"/>
              <a:t>لا يقل ترتيبنا بين المنافسين عن الثالث .</a:t>
            </a:r>
            <a:endParaRPr lang="en-US" dirty="0" smtClean="0"/>
          </a:p>
          <a:p>
            <a:pPr lvl="0">
              <a:lnSpc>
                <a:spcPct val="160000"/>
              </a:lnSpc>
            </a:pPr>
            <a:r>
              <a:rPr lang="ar-KW" b="1" dirty="0" smtClean="0">
                <a:solidFill>
                  <a:schemeClr val="bg2">
                    <a:lumMod val="25000"/>
                  </a:schemeClr>
                </a:solidFill>
              </a:rPr>
              <a:t>أو بحدها الأعلى مثل: </a:t>
            </a:r>
            <a:endParaRPr lang="en-US" dirty="0" smtClean="0">
              <a:solidFill>
                <a:schemeClr val="bg2">
                  <a:lumMod val="25000"/>
                </a:schemeClr>
              </a:solidFill>
            </a:endParaRPr>
          </a:p>
          <a:p>
            <a:pPr lvl="0">
              <a:lnSpc>
                <a:spcPct val="160000"/>
              </a:lnSpc>
            </a:pPr>
            <a:r>
              <a:rPr lang="ar-KW" b="1" dirty="0" smtClean="0"/>
              <a:t>لا تزيد تكلفة الوحدة الإنتاجية عن 20 دولارا .</a:t>
            </a:r>
            <a:endParaRPr lang="en-US" dirty="0" smtClean="0"/>
          </a:p>
          <a:p>
            <a:pPr lvl="0"/>
            <a:r>
              <a:rPr lang="ar-KW" b="1" dirty="0" smtClean="0"/>
              <a:t>لا تزيد مدة خدمة الزبون الواحد عن 5 دقائق .</a:t>
            </a:r>
            <a:endParaRPr lang="en-US" dirty="0" smtClean="0"/>
          </a:p>
          <a:p>
            <a:pPr lvl="0"/>
            <a:r>
              <a:rPr lang="ar-KW" b="1" dirty="0" smtClean="0"/>
              <a:t>لا تزيد مدة حفظ القرآن كاملا للطالب عن سنتين .</a:t>
            </a:r>
            <a:endParaRPr lang="en-US" dirty="0" smtClean="0"/>
          </a:p>
          <a:p>
            <a:endParaRPr lang="ar-SA" dirty="0"/>
          </a:p>
        </p:txBody>
      </p:sp>
      <p:sp>
        <p:nvSpPr>
          <p:cNvPr id="2" name="عنوان 1"/>
          <p:cNvSpPr>
            <a:spLocks noGrp="1"/>
          </p:cNvSpPr>
          <p:nvPr>
            <p:ph type="title"/>
          </p:nvPr>
        </p:nvSpPr>
        <p:spPr/>
        <p:txBody>
          <a:bodyPr/>
          <a:lstStyle/>
          <a:p>
            <a:pPr algn="ctr"/>
            <a:r>
              <a:rPr lang="ar-SA" dirty="0" smtClean="0">
                <a:solidFill>
                  <a:schemeClr val="bg2">
                    <a:lumMod val="25000"/>
                  </a:schemeClr>
                </a:solidFill>
              </a:rPr>
              <a:t>ما المقصود </a:t>
            </a:r>
            <a:r>
              <a:rPr lang="ar-SA" dirty="0" err="1" smtClean="0">
                <a:solidFill>
                  <a:schemeClr val="bg2">
                    <a:lumMod val="25000"/>
                  </a:schemeClr>
                </a:solidFill>
              </a:rPr>
              <a:t>ب</a:t>
            </a:r>
            <a:r>
              <a:rPr lang="ar-SA" dirty="0" smtClean="0">
                <a:solidFill>
                  <a:schemeClr val="bg2">
                    <a:lumMod val="25000"/>
                  </a:schemeClr>
                </a:solidFill>
              </a:rPr>
              <a:t> </a:t>
            </a:r>
            <a:r>
              <a:rPr lang="en-US" dirty="0" smtClean="0">
                <a:solidFill>
                  <a:schemeClr val="bg2">
                    <a:lumMod val="25000"/>
                  </a:schemeClr>
                </a:solidFill>
              </a:rPr>
              <a:t> KPI’s</a:t>
            </a:r>
            <a:endParaRPr lang="ar-SA" dirty="0">
              <a:solidFill>
                <a:schemeClr val="bg2">
                  <a:lumMod val="25000"/>
                </a:schemeClr>
              </a:solidFill>
            </a:endParaRPr>
          </a:p>
        </p:txBody>
      </p:sp>
      <p:pic>
        <p:nvPicPr>
          <p:cNvPr id="4" name="Picture 3" descr="Picture2.jpg"/>
          <p:cNvPicPr>
            <a:picLocks noChangeAspect="1"/>
          </p:cNvPicPr>
          <p:nvPr/>
        </p:nvPicPr>
        <p:blipFill>
          <a:blip r:embed="rId2" cstate="print"/>
          <a:stretch>
            <a:fillRect/>
          </a:stretch>
        </p:blipFill>
        <p:spPr>
          <a:xfrm>
            <a:off x="0" y="-1"/>
            <a:ext cx="2057400" cy="1285861"/>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285860"/>
          </a:xfrm>
          <a:prstGeom prst="rect">
            <a:avLst/>
          </a:prstGeom>
        </p:spPr>
      </p:pic>
      <p:pic>
        <p:nvPicPr>
          <p:cNvPr id="6" name="Picture 2" descr="https://encrypted-tbn0.gstatic.com/images?q=tbn:ANd9GcTV7pHU-TjF3dQtG0dfH3aFqoXDFXjhs_6nbxcjpr1Ko9pphuGQtsDifXke">
            <a:hlinkClick r:id="rId4"/>
          </p:cNvPr>
          <p:cNvPicPr>
            <a:picLocks noChangeAspect="1" noChangeArrowheads="1"/>
          </p:cNvPicPr>
          <p:nvPr/>
        </p:nvPicPr>
        <p:blipFill>
          <a:blip r:embed="rId5"/>
          <a:srcRect/>
          <a:stretch>
            <a:fillRect/>
          </a:stretch>
        </p:blipFill>
        <p:spPr bwMode="auto">
          <a:xfrm>
            <a:off x="571472" y="2071678"/>
            <a:ext cx="2714612" cy="352902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14422"/>
            <a:ext cx="8229600" cy="5214974"/>
          </a:xfrm>
        </p:spPr>
        <p:txBody>
          <a:bodyPr>
            <a:normAutofit fontScale="77500" lnSpcReduction="20000"/>
          </a:bodyPr>
          <a:lstStyle/>
          <a:p>
            <a:pPr lvl="0">
              <a:lnSpc>
                <a:spcPct val="170000"/>
              </a:lnSpc>
            </a:pPr>
            <a:r>
              <a:rPr lang="ar-KW" sz="3100" b="1" dirty="0" smtClean="0">
                <a:solidFill>
                  <a:schemeClr val="bg2">
                    <a:lumMod val="25000"/>
                  </a:schemeClr>
                </a:solidFill>
              </a:rPr>
              <a:t>المقصود بالمؤشرات: </a:t>
            </a:r>
            <a:endParaRPr lang="en-US" sz="3100" dirty="0" smtClean="0">
              <a:solidFill>
                <a:schemeClr val="bg2">
                  <a:lumMod val="25000"/>
                </a:schemeClr>
              </a:solidFill>
            </a:endParaRPr>
          </a:p>
          <a:p>
            <a:pPr>
              <a:lnSpc>
                <a:spcPct val="170000"/>
              </a:lnSpc>
              <a:buNone/>
            </a:pPr>
            <a:r>
              <a:rPr lang="ar-KW" sz="2600" b="1" dirty="0" smtClean="0"/>
              <a:t>المؤشرات هي بديل للأهداف، لكن الفرق الرئيسي أن الأهداف إذا لم تتحقق 100% فليس هناك مشكلة وسيقبل معظم الناس بنسبة أقل قليلا، لكن المؤشرات لا مساومة فيها وأي تجاوز لها يعتبر فشلا.</a:t>
            </a:r>
            <a:endParaRPr lang="en-US" sz="2600" dirty="0" smtClean="0"/>
          </a:p>
          <a:p>
            <a:pPr lvl="0">
              <a:lnSpc>
                <a:spcPct val="160000"/>
              </a:lnSpc>
            </a:pPr>
            <a:r>
              <a:rPr lang="ar-KW" sz="3100" b="1" dirty="0" smtClean="0">
                <a:solidFill>
                  <a:schemeClr val="bg2">
                    <a:lumMod val="25000"/>
                  </a:schemeClr>
                </a:solidFill>
              </a:rPr>
              <a:t>اكتب أهداف المشروع بحيث :</a:t>
            </a:r>
            <a:endParaRPr lang="en-US" sz="3100" dirty="0" smtClean="0">
              <a:solidFill>
                <a:schemeClr val="bg2">
                  <a:lumMod val="25000"/>
                </a:schemeClr>
              </a:solidFill>
            </a:endParaRPr>
          </a:p>
          <a:p>
            <a:pPr lvl="0">
              <a:lnSpc>
                <a:spcPct val="170000"/>
              </a:lnSpc>
            </a:pPr>
            <a:r>
              <a:rPr lang="ar-KW" sz="2600" b="1" dirty="0" smtClean="0"/>
              <a:t>اكتب الأهداف الرئيسية فقط </a:t>
            </a:r>
            <a:r>
              <a:rPr lang="en-US" sz="2600" b="1" dirty="0" smtClean="0"/>
              <a:t>Key  </a:t>
            </a:r>
            <a:r>
              <a:rPr lang="ar-KW" sz="2600" b="1" dirty="0" smtClean="0"/>
              <a:t>( وليست الأهداف المتوسطة الأهمية ) </a:t>
            </a:r>
            <a:endParaRPr lang="en-US" sz="2600" dirty="0" smtClean="0"/>
          </a:p>
          <a:p>
            <a:pPr lvl="0">
              <a:lnSpc>
                <a:spcPct val="170000"/>
              </a:lnSpc>
            </a:pPr>
            <a:r>
              <a:rPr lang="ar-KW" sz="2600" b="1" dirty="0" smtClean="0"/>
              <a:t>حدد المؤشر لكل هدف </a:t>
            </a:r>
            <a:r>
              <a:rPr lang="en-US" sz="2600" b="1" dirty="0" smtClean="0"/>
              <a:t>Indicator</a:t>
            </a:r>
            <a:r>
              <a:rPr lang="ar-KW" sz="2600" b="1" dirty="0" smtClean="0"/>
              <a:t> (أي الحد الذي لا يمكن تجاوزه إطلاقا في قياس الهدف)</a:t>
            </a:r>
            <a:endParaRPr lang="en-US" sz="2600" dirty="0" smtClean="0"/>
          </a:p>
          <a:p>
            <a:pPr lvl="0">
              <a:lnSpc>
                <a:spcPct val="170000"/>
              </a:lnSpc>
            </a:pPr>
            <a:r>
              <a:rPr lang="ar-KW" sz="2600" b="1" dirty="0" smtClean="0"/>
              <a:t>اكتب </a:t>
            </a:r>
            <a:r>
              <a:rPr lang="en-US" sz="2600" b="1" dirty="0" smtClean="0"/>
              <a:t>KPI’s </a:t>
            </a:r>
            <a:r>
              <a:rPr lang="ar-SA" sz="2600" b="1" dirty="0" smtClean="0"/>
              <a:t> </a:t>
            </a:r>
            <a:r>
              <a:rPr lang="ar-KW" sz="2600" b="1" dirty="0" smtClean="0"/>
              <a:t>مؤشرات الأداء الحساسة في تقديرك</a:t>
            </a:r>
            <a:endParaRPr lang="en-US" sz="2600" dirty="0" smtClean="0"/>
          </a:p>
          <a:p>
            <a:pPr>
              <a:lnSpc>
                <a:spcPct val="170000"/>
              </a:lnSpc>
            </a:pPr>
            <a:r>
              <a:rPr lang="ar-KW" sz="2600" b="1" dirty="0" smtClean="0"/>
              <a:t>(خلال السنوات الخمس القادمة للمنظمة الصغيرة، أو عشرة للمتوسطة، وعشرين للكبيرة)</a:t>
            </a:r>
            <a:endParaRPr lang="en-US" sz="2600" dirty="0" smtClean="0"/>
          </a:p>
          <a:p>
            <a:pPr>
              <a:lnSpc>
                <a:spcPct val="170000"/>
              </a:lnSpc>
            </a:pPr>
            <a:r>
              <a:rPr lang="ar-KW" sz="2600" b="1" dirty="0" smtClean="0"/>
              <a:t>لا تكتب أقل من 3 مؤشرات ولا تزيد عن عشرة ( وإلا صارت أهدافا متوسطة الأهمية )</a:t>
            </a:r>
            <a:endParaRPr lang="ar-SA" sz="2600" dirty="0"/>
          </a:p>
        </p:txBody>
      </p:sp>
      <p:pic>
        <p:nvPicPr>
          <p:cNvPr id="4" name="Picture 3" descr="Picture2.jpg"/>
          <p:cNvPicPr>
            <a:picLocks noChangeAspect="1"/>
          </p:cNvPicPr>
          <p:nvPr/>
        </p:nvPicPr>
        <p:blipFill>
          <a:blip r:embed="rId2" cstate="print"/>
          <a:stretch>
            <a:fillRect/>
          </a:stretch>
        </p:blipFill>
        <p:spPr>
          <a:xfrm>
            <a:off x="0" y="-1"/>
            <a:ext cx="2057400" cy="1428737"/>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357298"/>
          </a:xfrm>
          <a:prstGeom prst="rect">
            <a:avLst/>
          </a:prstGeom>
        </p:spPr>
      </p:pic>
      <p:pic>
        <p:nvPicPr>
          <p:cNvPr id="6" name="Picture 2" descr="https://encrypted-tbn3.gstatic.com/images?q=tbn:ANd9GcQ7daXrKuhG57hBY3OraQZqS9G94XDyGgQMn9vOEwe_q5OueGGN-Dl14A">
            <a:hlinkClick r:id="rId4"/>
          </p:cNvPr>
          <p:cNvPicPr>
            <a:picLocks noChangeAspect="1" noChangeArrowheads="1"/>
          </p:cNvPicPr>
          <p:nvPr/>
        </p:nvPicPr>
        <p:blipFill>
          <a:blip r:embed="rId5"/>
          <a:srcRect/>
          <a:stretch>
            <a:fillRect/>
          </a:stretch>
        </p:blipFill>
        <p:spPr bwMode="auto">
          <a:xfrm>
            <a:off x="2571736" y="1"/>
            <a:ext cx="3429024" cy="192880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lvl="0"/>
            <a:r>
              <a:rPr lang="ar-SA" b="1" dirty="0" err="1" smtClean="0"/>
              <a:t>إ</a:t>
            </a:r>
            <a:r>
              <a:rPr lang="ar-KW" b="1" dirty="0" smtClean="0"/>
              <a:t>مل</a:t>
            </a:r>
            <a:r>
              <a:rPr lang="ar-SA" b="1" dirty="0" err="1" smtClean="0"/>
              <a:t>ئي</a:t>
            </a:r>
            <a:r>
              <a:rPr lang="ar-KW" b="1" dirty="0" smtClean="0"/>
              <a:t> الجدول التالي ( المؤشر، ثم الكمية تحت كل سنة )</a:t>
            </a:r>
            <a:endParaRPr lang="en-US" dirty="0" smtClean="0"/>
          </a:p>
          <a:p>
            <a:pPr>
              <a:buNone/>
            </a:pP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graphicFrame>
        <p:nvGraphicFramePr>
          <p:cNvPr id="6" name="جدول 5"/>
          <p:cNvGraphicFramePr>
            <a:graphicFrameLocks noGrp="1"/>
          </p:cNvGraphicFramePr>
          <p:nvPr/>
        </p:nvGraphicFramePr>
        <p:xfrm>
          <a:off x="928664" y="2214554"/>
          <a:ext cx="7024689" cy="3840480"/>
        </p:xfrm>
        <a:graphic>
          <a:graphicData uri="http://schemas.openxmlformats.org/drawingml/2006/table">
            <a:tbl>
              <a:tblPr rtl="1" firstRow="1" bandRow="1">
                <a:tableStyleId>{5C22544A-7EE6-4342-B048-85BDC9FD1C3A}</a:tableStyleId>
              </a:tblPr>
              <a:tblGrid>
                <a:gridCol w="780521"/>
                <a:gridCol w="1097032"/>
                <a:gridCol w="668734"/>
                <a:gridCol w="797322"/>
                <a:gridCol w="770026"/>
                <a:gridCol w="650396"/>
                <a:gridCol w="786874"/>
                <a:gridCol w="693263"/>
                <a:gridCol w="780521"/>
              </a:tblGrid>
              <a:tr h="370840">
                <a:tc>
                  <a:txBody>
                    <a:bodyPr/>
                    <a:lstStyle/>
                    <a:p>
                      <a:pPr algn="ctr" rtl="1"/>
                      <a:r>
                        <a:rPr lang="ar-SA" dirty="0" smtClean="0"/>
                        <a:t>م</a:t>
                      </a:r>
                      <a:endParaRPr lang="ar-SA" dirty="0"/>
                    </a:p>
                  </a:txBody>
                  <a:tcPr/>
                </a:tc>
                <a:tc>
                  <a:txBody>
                    <a:bodyPr/>
                    <a:lstStyle/>
                    <a:p>
                      <a:pPr algn="ctr" rtl="1"/>
                      <a:r>
                        <a:rPr kumimoji="0" lang="ar-KW" sz="1800" b="1" kern="1200" dirty="0" smtClean="0">
                          <a:solidFill>
                            <a:schemeClr val="lt1"/>
                          </a:solidFill>
                          <a:latin typeface="+mn-lt"/>
                          <a:ea typeface="+mn-ea"/>
                          <a:cs typeface="+mn-cs"/>
                        </a:rPr>
                        <a:t>المؤشر </a:t>
                      </a:r>
                      <a:r>
                        <a:rPr kumimoji="0" lang="en-US" sz="1800" b="1" kern="1200" dirty="0" smtClean="0">
                          <a:solidFill>
                            <a:schemeClr val="lt1"/>
                          </a:solidFill>
                          <a:latin typeface="+mn-lt"/>
                          <a:ea typeface="+mn-ea"/>
                          <a:cs typeface="+mn-cs"/>
                        </a:rPr>
                        <a:t>KPI</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1</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3</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4</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5</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1</a:t>
                      </a:r>
                      <a:r>
                        <a:rPr kumimoji="0" lang="ar-SA" sz="1800" b="1" kern="1200" dirty="0" smtClean="0">
                          <a:solidFill>
                            <a:schemeClr val="lt1"/>
                          </a:solidFill>
                          <a:latin typeface="+mn-lt"/>
                          <a:ea typeface="+mn-ea"/>
                          <a:cs typeface="+mn-cs"/>
                        </a:rPr>
                        <a:t>0</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20</a:t>
                      </a:r>
                      <a:endParaRPr lang="ar-SA" dirty="0"/>
                    </a:p>
                  </a:txBody>
                  <a:tcPr/>
                </a:tc>
              </a:tr>
              <a:tr h="370840">
                <a:tc>
                  <a:txBody>
                    <a:bodyPr/>
                    <a:lstStyle/>
                    <a:p>
                      <a:pPr algn="ctr" rtl="1"/>
                      <a:r>
                        <a:rPr lang="ar-SA" sz="2400" b="1" dirty="0" smtClean="0"/>
                        <a:t>1</a:t>
                      </a:r>
                      <a:endParaRPr lang="ar-SA" sz="2400" b="1"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r h="370840">
                <a:tc>
                  <a:txBody>
                    <a:bodyPr/>
                    <a:lstStyle/>
                    <a:p>
                      <a:pPr algn="ctr" rtl="1"/>
                      <a:r>
                        <a:rPr lang="ar-SA" sz="2400" b="1" dirty="0" smtClean="0"/>
                        <a:t>2</a:t>
                      </a:r>
                      <a:endParaRPr lang="ar-SA" sz="2400" b="1"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sz="2400" b="1" dirty="0" smtClean="0"/>
                        <a:t>3</a:t>
                      </a:r>
                      <a:endParaRPr lang="ar-SA" sz="2400" b="1" dirty="0"/>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sz="2400" b="1" dirty="0" smtClean="0"/>
                        <a:t>4</a:t>
                      </a:r>
                      <a:endParaRPr lang="ar-SA" sz="2400" b="1" dirty="0"/>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r>
              <a:tr h="370840">
                <a:tc>
                  <a:txBody>
                    <a:bodyPr/>
                    <a:lstStyle/>
                    <a:p>
                      <a:pPr algn="ctr" rtl="1"/>
                      <a:r>
                        <a:rPr lang="ar-SA" sz="2400" b="1" dirty="0" smtClean="0"/>
                        <a:t>5</a:t>
                      </a:r>
                      <a:endParaRPr lang="ar-SA" sz="24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r>
              <a:tr h="370840">
                <a:tc>
                  <a:txBody>
                    <a:bodyPr/>
                    <a:lstStyle/>
                    <a:p>
                      <a:pPr algn="ctr" rtl="1"/>
                      <a:r>
                        <a:rPr lang="ar-SA" sz="2400" b="1" dirty="0" smtClean="0"/>
                        <a:t>6</a:t>
                      </a:r>
                      <a:endParaRPr lang="ar-SA" sz="24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r h="370840">
                <a:tc>
                  <a:txBody>
                    <a:bodyPr/>
                    <a:lstStyle/>
                    <a:p>
                      <a:pPr algn="ctr" rtl="1"/>
                      <a:r>
                        <a:rPr lang="ar-SA" sz="2400" b="1" dirty="0" smtClean="0"/>
                        <a:t>7</a:t>
                      </a:r>
                      <a:endParaRPr lang="ar-SA" sz="24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dirty="0" smtClean="0"/>
          </a:p>
          <a:p>
            <a:endParaRPr lang="ar-SA" dirty="0" smtClean="0"/>
          </a:p>
          <a:p>
            <a:pPr>
              <a:buNone/>
            </a:pPr>
            <a:endParaRPr lang="ar-SA" sz="1400" dirty="0" smtClean="0"/>
          </a:p>
          <a:p>
            <a:pPr lvl="0"/>
            <a:r>
              <a:rPr lang="ar-KW" b="1" dirty="0" smtClean="0"/>
              <a:t>نوعا أو سنا : ...............................................................</a:t>
            </a:r>
            <a:endParaRPr lang="en-US" dirty="0" smtClean="0"/>
          </a:p>
          <a:p>
            <a:pPr lvl="0"/>
            <a:r>
              <a:rPr lang="ar-KW" b="1" dirty="0" smtClean="0"/>
              <a:t>جغرافيا : ....................................................................</a:t>
            </a:r>
            <a:endParaRPr lang="en-US" dirty="0" smtClean="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sp>
        <p:nvSpPr>
          <p:cNvPr id="6" name="مستطيل مستدير الزوايا 5"/>
          <p:cNvSpPr/>
          <p:nvPr/>
        </p:nvSpPr>
        <p:spPr>
          <a:xfrm>
            <a:off x="5500694" y="1500174"/>
            <a:ext cx="32004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b="1" dirty="0" smtClean="0"/>
              <a:t>3) </a:t>
            </a:r>
            <a:r>
              <a:rPr lang="ar-KW" b="1" dirty="0" smtClean="0"/>
              <a:t>الجمهور المستهدف</a:t>
            </a:r>
            <a:endParaRPr lang="en-US" dirty="0" smtClean="0"/>
          </a:p>
          <a:p>
            <a:pPr algn="ctr"/>
            <a:endParaRPr lang="ar-SA" dirty="0"/>
          </a:p>
        </p:txBody>
      </p:sp>
      <p:sp>
        <p:nvSpPr>
          <p:cNvPr id="7" name="مستطيل مستدير الزوايا 6"/>
          <p:cNvSpPr/>
          <p:nvPr/>
        </p:nvSpPr>
        <p:spPr>
          <a:xfrm>
            <a:off x="3857620" y="3714752"/>
            <a:ext cx="484349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lgn="ctr"/>
            <a:r>
              <a:rPr lang="ar-SA" b="1" dirty="0" smtClean="0"/>
              <a:t>4) </a:t>
            </a:r>
            <a:r>
              <a:rPr lang="ar-KW" b="1" dirty="0" smtClean="0"/>
              <a:t>أهم المخاطر المتوقعة وكيفية التغلب عليها</a:t>
            </a:r>
            <a:endParaRPr lang="en-US" dirty="0" smtClean="0"/>
          </a:p>
        </p:txBody>
      </p:sp>
      <p:sp>
        <p:nvSpPr>
          <p:cNvPr id="8" name="مستطيل مستدير الزوايا 7"/>
          <p:cNvSpPr/>
          <p:nvPr/>
        </p:nvSpPr>
        <p:spPr>
          <a:xfrm>
            <a:off x="500034" y="5072074"/>
            <a:ext cx="820107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SA" dirty="0" smtClean="0"/>
              <a:t>5)</a:t>
            </a:r>
            <a:r>
              <a:rPr lang="ar-KW" b="1" dirty="0" smtClean="0"/>
              <a:t> أهم الحقوق </a:t>
            </a:r>
            <a:endParaRPr lang="en-US" dirty="0" smtClean="0"/>
          </a:p>
          <a:p>
            <a:r>
              <a:rPr lang="ar-KW" b="1" dirty="0" smtClean="0"/>
              <a:t>(الوكالات، براءات الاختراع، الملكية الفكرية، التسجيل القانوني، النطاق الجغرافي للوكالة... الخ)</a:t>
            </a:r>
            <a:endParaRPr lang="en-US" dirty="0" smtClean="0"/>
          </a:p>
          <a:p>
            <a:pPr algn="ctr"/>
            <a:r>
              <a:rPr lang="ar-SA" dirty="0" smtClean="0"/>
              <a:t> </a:t>
            </a:r>
            <a:endParaRPr lang="ar-SA" dirty="0"/>
          </a:p>
        </p:txBody>
      </p:sp>
      <p:pic>
        <p:nvPicPr>
          <p:cNvPr id="9" name="Picture 2" descr="https://encrypted-tbn2.gstatic.com/images?q=tbn:ANd9GcQuNmpXxhRvbzJGv9Iwo3PiwEgXUil2A2iseanyaoccVGtlGQ-UP0cNcDY">
            <a:hlinkClick r:id="rId4"/>
          </p:cNvPr>
          <p:cNvPicPr>
            <a:picLocks noChangeAspect="1" noChangeArrowheads="1"/>
          </p:cNvPicPr>
          <p:nvPr/>
        </p:nvPicPr>
        <p:blipFill>
          <a:blip r:embed="rId5"/>
          <a:srcRect/>
          <a:stretch>
            <a:fillRect/>
          </a:stretch>
        </p:blipFill>
        <p:spPr bwMode="auto">
          <a:xfrm>
            <a:off x="1142976" y="1142984"/>
            <a:ext cx="3214710" cy="157163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57298"/>
            <a:ext cx="8229600" cy="4649993"/>
          </a:xfrm>
        </p:spPr>
        <p:txBody>
          <a:bodyPr>
            <a:normAutofit/>
          </a:bodyPr>
          <a:lstStyle/>
          <a:p>
            <a:pPr>
              <a:buNone/>
            </a:pPr>
            <a:endParaRPr lang="ar-SA" sz="3200" dirty="0" smtClean="0"/>
          </a:p>
          <a:p>
            <a:pPr marL="624078" lvl="0" indent="-514350">
              <a:buFont typeface="+mj-cs"/>
              <a:buAutoNum type="arabic1Minus"/>
            </a:pPr>
            <a:r>
              <a:rPr lang="ar-KW" sz="2400" b="1" dirty="0" smtClean="0"/>
              <a:t>حجم السوق </a:t>
            </a:r>
            <a:endParaRPr lang="en-US" sz="2400" dirty="0" smtClean="0"/>
          </a:p>
          <a:p>
            <a:pPr marL="624078" lvl="0" indent="-514350">
              <a:buFont typeface="+mj-cs"/>
              <a:buAutoNum type="arabic1Minus"/>
            </a:pPr>
            <a:r>
              <a:rPr lang="ar-KW" sz="2400" b="1" dirty="0" smtClean="0"/>
              <a:t>أهم المنافسين ( مع مزاياهم وعيوبهم وحجمهم )</a:t>
            </a:r>
            <a:endParaRPr lang="en-US" sz="2400" dirty="0" smtClean="0"/>
          </a:p>
          <a:p>
            <a:pPr marL="624078" lvl="0" indent="-514350">
              <a:buFont typeface="+mj-cs"/>
              <a:buAutoNum type="arabic1Minus"/>
            </a:pPr>
            <a:r>
              <a:rPr lang="ar-KW" sz="2400" b="1" dirty="0" smtClean="0"/>
              <a:t>موقعك الجغرافي ومزاياه </a:t>
            </a:r>
            <a:endParaRPr lang="en-US" sz="2400" dirty="0" smtClean="0"/>
          </a:p>
          <a:p>
            <a:pPr marL="624078" lvl="0" indent="-514350">
              <a:buFont typeface="+mj-cs"/>
              <a:buAutoNum type="arabic1Minus"/>
            </a:pPr>
            <a:r>
              <a:rPr lang="ar-KW" sz="2400" b="1" dirty="0" smtClean="0"/>
              <a:t>الجمهور المستهدف</a:t>
            </a:r>
            <a:endParaRPr lang="ar-SA" sz="2400" b="1" dirty="0" smtClean="0"/>
          </a:p>
          <a:p>
            <a:pPr marL="624078" lvl="0" indent="-514350">
              <a:buNone/>
            </a:pPr>
            <a:endParaRPr lang="en-US" sz="1600" b="1" dirty="0" smtClean="0">
              <a:solidFill>
                <a:schemeClr val="accent1">
                  <a:lumMod val="75000"/>
                </a:schemeClr>
              </a:solidFill>
            </a:endParaRPr>
          </a:p>
          <a:p>
            <a:pPr lvl="0"/>
            <a:r>
              <a:rPr lang="ar-KW" b="1" dirty="0" smtClean="0"/>
              <a:t>من الذي يشتري منك ؟ صف ما يلي وأعط نسبا</a:t>
            </a:r>
            <a:endParaRPr lang="ar-SA" b="1" dirty="0" smtClean="0"/>
          </a:p>
          <a:p>
            <a:pPr lvl="0">
              <a:buNone/>
            </a:pPr>
            <a:r>
              <a:rPr lang="ar-SA" b="1" dirty="0" smtClean="0">
                <a:solidFill>
                  <a:schemeClr val="accent1">
                    <a:lumMod val="75000"/>
                  </a:schemeClr>
                </a:solidFill>
              </a:rPr>
              <a:t>1) </a:t>
            </a:r>
            <a:r>
              <a:rPr lang="ar-KW" b="1" dirty="0" smtClean="0">
                <a:solidFill>
                  <a:schemeClr val="accent1">
                    <a:lumMod val="75000"/>
                  </a:schemeClr>
                </a:solidFill>
              </a:rPr>
              <a:t>الأفراد :</a:t>
            </a:r>
            <a:endParaRPr lang="en-US" dirty="0" smtClean="0">
              <a:solidFill>
                <a:schemeClr val="accent1">
                  <a:lumMod val="75000"/>
                </a:schemeClr>
              </a:solidFill>
            </a:endParaRPr>
          </a:p>
          <a:p>
            <a:pPr lvl="0">
              <a:buNone/>
            </a:pPr>
            <a:endParaRPr lang="en-US" dirty="0" smtClean="0"/>
          </a:p>
          <a:p>
            <a:pPr>
              <a:buNone/>
            </a:pPr>
            <a:endParaRPr lang="ar-SA" dirty="0"/>
          </a:p>
        </p:txBody>
      </p:sp>
      <p:sp>
        <p:nvSpPr>
          <p:cNvPr id="2" name="عنوان 1"/>
          <p:cNvSpPr>
            <a:spLocks noGrp="1"/>
          </p:cNvSpPr>
          <p:nvPr>
            <p:ph type="title"/>
          </p:nvPr>
        </p:nvSpPr>
        <p:spPr/>
        <p:txBody>
          <a:bodyPr/>
          <a:lstStyle/>
          <a:p>
            <a:pPr algn="ctr"/>
            <a:r>
              <a:rPr lang="ar-SA" dirty="0" smtClean="0"/>
              <a:t>خامساً: التسويق</a:t>
            </a: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357298"/>
          </a:xfrm>
          <a:prstGeom prst="rect">
            <a:avLst/>
          </a:prstGeom>
        </p:spPr>
      </p:pic>
      <p:sp>
        <p:nvSpPr>
          <p:cNvPr id="6" name="مستطيل 5"/>
          <p:cNvSpPr/>
          <p:nvPr/>
        </p:nvSpPr>
        <p:spPr>
          <a:xfrm>
            <a:off x="7072330" y="1357298"/>
            <a:ext cx="1485904" cy="485772"/>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b="1" dirty="0" smtClean="0">
                <a:solidFill>
                  <a:schemeClr val="tx1">
                    <a:lumMod val="95000"/>
                    <a:lumOff val="5000"/>
                  </a:schemeClr>
                </a:solidFill>
              </a:rPr>
              <a:t>1) السوق</a:t>
            </a:r>
            <a:endParaRPr lang="ar-SA" sz="2800" b="1" dirty="0">
              <a:solidFill>
                <a:schemeClr val="tx1">
                  <a:lumMod val="95000"/>
                  <a:lumOff val="5000"/>
                </a:schemeClr>
              </a:solidFill>
            </a:endParaRPr>
          </a:p>
        </p:txBody>
      </p:sp>
      <p:graphicFrame>
        <p:nvGraphicFramePr>
          <p:cNvPr id="7" name="جدول 6"/>
          <p:cNvGraphicFramePr>
            <a:graphicFrameLocks noGrp="1"/>
          </p:cNvGraphicFramePr>
          <p:nvPr/>
        </p:nvGraphicFramePr>
        <p:xfrm>
          <a:off x="2357422" y="4714884"/>
          <a:ext cx="6096000" cy="1981200"/>
        </p:xfrm>
        <a:graphic>
          <a:graphicData uri="http://schemas.openxmlformats.org/drawingml/2006/table">
            <a:tbl>
              <a:tblPr rtl="1" firstRow="1" bandRow="1">
                <a:tableStyleId>{69CF1AB2-1976-4502-BF36-3FF5EA218861}</a:tableStyleId>
              </a:tblPr>
              <a:tblGrid>
                <a:gridCol w="3048000"/>
                <a:gridCol w="3048000"/>
              </a:tblGrid>
              <a:tr h="370840">
                <a:tc>
                  <a:txBody>
                    <a:bodyPr/>
                    <a:lstStyle/>
                    <a:p>
                      <a:pPr rtl="1"/>
                      <a:r>
                        <a:rPr lang="ar-SA" sz="2000" dirty="0" smtClean="0"/>
                        <a:t>السن</a:t>
                      </a:r>
                      <a:endParaRPr lang="ar-SA" sz="2000" b="1" dirty="0"/>
                    </a:p>
                  </a:txBody>
                  <a:tcPr/>
                </a:tc>
                <a:tc>
                  <a:txBody>
                    <a:bodyPr/>
                    <a:lstStyle/>
                    <a:p>
                      <a:pPr rtl="1"/>
                      <a:endParaRPr lang="ar-SA"/>
                    </a:p>
                  </a:txBody>
                  <a:tcPr/>
                </a:tc>
              </a:tr>
              <a:tr h="370840">
                <a:tc>
                  <a:txBody>
                    <a:bodyPr/>
                    <a:lstStyle/>
                    <a:p>
                      <a:pPr rtl="1"/>
                      <a:r>
                        <a:rPr lang="ar-SA" sz="2000" dirty="0" smtClean="0"/>
                        <a:t>الجنس</a:t>
                      </a:r>
                      <a:endParaRPr lang="ar-SA" sz="2000" b="1" dirty="0"/>
                    </a:p>
                  </a:txBody>
                  <a:tcPr/>
                </a:tc>
                <a:tc>
                  <a:txBody>
                    <a:bodyPr/>
                    <a:lstStyle/>
                    <a:p>
                      <a:pPr rtl="1"/>
                      <a:endParaRPr lang="ar-SA"/>
                    </a:p>
                  </a:txBody>
                  <a:tcPr/>
                </a:tc>
              </a:tr>
              <a:tr h="370840">
                <a:tc>
                  <a:txBody>
                    <a:bodyPr/>
                    <a:lstStyle/>
                    <a:p>
                      <a:pPr rtl="1"/>
                      <a:r>
                        <a:rPr lang="ar-SA" sz="2000" dirty="0" smtClean="0"/>
                        <a:t>الجنسية</a:t>
                      </a:r>
                      <a:endParaRPr lang="ar-SA" sz="2000" b="1" dirty="0"/>
                    </a:p>
                  </a:txBody>
                  <a:tcPr/>
                </a:tc>
                <a:tc>
                  <a:txBody>
                    <a:bodyPr/>
                    <a:lstStyle/>
                    <a:p>
                      <a:pPr rtl="1"/>
                      <a:endParaRPr lang="ar-SA"/>
                    </a:p>
                  </a:txBody>
                  <a:tcPr/>
                </a:tc>
              </a:tr>
              <a:tr h="370840">
                <a:tc>
                  <a:txBody>
                    <a:bodyPr/>
                    <a:lstStyle/>
                    <a:p>
                      <a:pPr rtl="1"/>
                      <a:r>
                        <a:rPr lang="ar-SA" sz="2000" dirty="0" smtClean="0"/>
                        <a:t>مستوى</a:t>
                      </a:r>
                      <a:r>
                        <a:rPr lang="ar-SA" sz="2000" baseline="0" dirty="0" smtClean="0"/>
                        <a:t> التعليم</a:t>
                      </a:r>
                      <a:endParaRPr lang="ar-SA" sz="2000" b="1" dirty="0"/>
                    </a:p>
                  </a:txBody>
                  <a:tcPr/>
                </a:tc>
                <a:tc>
                  <a:txBody>
                    <a:bodyPr/>
                    <a:lstStyle/>
                    <a:p>
                      <a:pPr rtl="1"/>
                      <a:endParaRPr lang="ar-SA"/>
                    </a:p>
                  </a:txBody>
                  <a:tcPr/>
                </a:tc>
              </a:tr>
              <a:tr h="370840">
                <a:tc>
                  <a:txBody>
                    <a:bodyPr/>
                    <a:lstStyle/>
                    <a:p>
                      <a:pPr rtl="1"/>
                      <a:r>
                        <a:rPr lang="ar-SA" sz="2000" dirty="0" smtClean="0"/>
                        <a:t>المستوى المالي</a:t>
                      </a:r>
                      <a:endParaRPr lang="ar-SA" sz="2000" b="1" dirty="0"/>
                    </a:p>
                  </a:txBody>
                  <a:tcPr/>
                </a:tc>
                <a:tc>
                  <a:txBody>
                    <a:bodyPr/>
                    <a:lstStyle/>
                    <a:p>
                      <a:pPr rtl="1"/>
                      <a:endParaRPr lang="ar-SA" dirty="0"/>
                    </a:p>
                  </a:txBody>
                  <a:tcPr/>
                </a:tc>
              </a:tr>
            </a:tbl>
          </a:graphicData>
        </a:graphic>
      </p:graphicFrame>
      <p:pic>
        <p:nvPicPr>
          <p:cNvPr id="8" name="Picture 2" descr="https://encrypted-tbn0.gstatic.com/images?q=tbn:ANd9GcSOyaLvcqS-Q9Cv8kKPedrBTCt5CYhWVQqN1azLfuX4Wi_dlqWL72H-3qb_IQ">
            <a:hlinkClick r:id="rId4"/>
          </p:cNvPr>
          <p:cNvPicPr>
            <a:picLocks noChangeAspect="1" noChangeArrowheads="1"/>
          </p:cNvPicPr>
          <p:nvPr/>
        </p:nvPicPr>
        <p:blipFill>
          <a:blip r:embed="rId5"/>
          <a:srcRect/>
          <a:stretch>
            <a:fillRect/>
          </a:stretch>
        </p:blipFill>
        <p:spPr bwMode="auto">
          <a:xfrm>
            <a:off x="0" y="1571612"/>
            <a:ext cx="2214546" cy="421484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28794" y="1481328"/>
            <a:ext cx="6758006" cy="4525963"/>
          </a:xfrm>
        </p:spPr>
        <p:txBody>
          <a:bodyPr/>
          <a:lstStyle/>
          <a:p>
            <a:pPr lvl="0"/>
            <a:r>
              <a:rPr lang="ar-SA" sz="2400" dirty="0" smtClean="0">
                <a:solidFill>
                  <a:schemeClr val="accent1">
                    <a:lumMod val="75000"/>
                  </a:schemeClr>
                </a:solidFill>
              </a:rPr>
              <a:t>2) </a:t>
            </a:r>
            <a:r>
              <a:rPr lang="ar-KW" sz="2400" b="1" dirty="0" smtClean="0">
                <a:solidFill>
                  <a:schemeClr val="accent1">
                    <a:lumMod val="75000"/>
                  </a:schemeClr>
                </a:solidFill>
              </a:rPr>
              <a:t>الجهات :</a:t>
            </a:r>
            <a:endParaRPr lang="ar-SA" sz="2400" b="1" dirty="0" smtClean="0">
              <a:solidFill>
                <a:schemeClr val="accent1">
                  <a:lumMod val="75000"/>
                </a:schemeClr>
              </a:solidFill>
            </a:endParaRPr>
          </a:p>
          <a:p>
            <a:pPr lvl="0"/>
            <a:endParaRPr lang="ar-SA" sz="2400" b="1" dirty="0" smtClean="0">
              <a:solidFill>
                <a:schemeClr val="accent1">
                  <a:lumMod val="75000"/>
                </a:schemeClr>
              </a:solidFill>
            </a:endParaRPr>
          </a:p>
          <a:p>
            <a:pPr lvl="0"/>
            <a:endParaRPr lang="ar-SA" sz="2400" b="1" dirty="0" smtClean="0">
              <a:solidFill>
                <a:schemeClr val="accent1">
                  <a:lumMod val="75000"/>
                </a:schemeClr>
              </a:solidFill>
            </a:endParaRPr>
          </a:p>
          <a:p>
            <a:pPr lvl="0">
              <a:buNone/>
            </a:pPr>
            <a:endParaRPr lang="ar-SA" sz="2400" b="1" dirty="0" smtClean="0">
              <a:solidFill>
                <a:schemeClr val="accent1">
                  <a:lumMod val="75000"/>
                </a:schemeClr>
              </a:solidFill>
            </a:endParaRPr>
          </a:p>
          <a:p>
            <a:pPr lvl="0">
              <a:buNone/>
            </a:pPr>
            <a:endParaRPr lang="ar-SA" sz="2400" b="1" dirty="0" smtClean="0">
              <a:solidFill>
                <a:schemeClr val="accent1">
                  <a:lumMod val="75000"/>
                </a:schemeClr>
              </a:solidFill>
            </a:endParaRPr>
          </a:p>
          <a:p>
            <a:r>
              <a:rPr lang="ar-SA" sz="2400" b="1" dirty="0" smtClean="0">
                <a:solidFill>
                  <a:schemeClr val="accent1">
                    <a:lumMod val="75000"/>
                  </a:schemeClr>
                </a:solidFill>
              </a:rPr>
              <a:t>3) </a:t>
            </a:r>
            <a:r>
              <a:rPr lang="ar-KW" sz="2400" b="1" dirty="0" smtClean="0">
                <a:solidFill>
                  <a:schemeClr val="accent1">
                    <a:lumMod val="75000"/>
                  </a:schemeClr>
                </a:solidFill>
              </a:rPr>
              <a:t>ماذا يهم زبائنك في تقديرك؟ وكم نسبة الأهمية لكل منها (بحيث يكون مجموعها 100%)</a:t>
            </a:r>
            <a:endParaRPr lang="ar-SA" sz="2400" b="1" dirty="0" smtClean="0">
              <a:solidFill>
                <a:schemeClr val="accent1">
                  <a:lumMod val="75000"/>
                </a:schemeClr>
              </a:solidFill>
            </a:endParaRPr>
          </a:p>
          <a:p>
            <a:pPr>
              <a:buNone/>
            </a:pPr>
            <a:endParaRPr lang="en-US" sz="2400" dirty="0" smtClean="0">
              <a:solidFill>
                <a:schemeClr val="accent1">
                  <a:lumMod val="75000"/>
                </a:schemeClr>
              </a:solidFill>
            </a:endParaRPr>
          </a:p>
          <a:p>
            <a:pPr lvl="0">
              <a:buNone/>
            </a:pPr>
            <a:endParaRPr lang="en-US" dirty="0" smtClean="0"/>
          </a:p>
          <a:p>
            <a:pPr>
              <a:buNone/>
            </a:pP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graphicFrame>
        <p:nvGraphicFramePr>
          <p:cNvPr id="6" name="جدول 5"/>
          <p:cNvGraphicFramePr>
            <a:graphicFrameLocks noGrp="1"/>
          </p:cNvGraphicFramePr>
          <p:nvPr/>
        </p:nvGraphicFramePr>
        <p:xfrm>
          <a:off x="2000232" y="2000240"/>
          <a:ext cx="6096000" cy="1188720"/>
        </p:xfrm>
        <a:graphic>
          <a:graphicData uri="http://schemas.openxmlformats.org/drawingml/2006/table">
            <a:tbl>
              <a:tblPr rtl="1" firstRow="1" bandRow="1">
                <a:tableStyleId>{69CF1AB2-1976-4502-BF36-3FF5EA218861}</a:tableStyleId>
              </a:tblPr>
              <a:tblGrid>
                <a:gridCol w="3048000"/>
                <a:gridCol w="3048000"/>
              </a:tblGrid>
              <a:tr h="370840">
                <a:tc>
                  <a:txBody>
                    <a:bodyPr/>
                    <a:lstStyle/>
                    <a:p>
                      <a:pPr rtl="1"/>
                      <a:r>
                        <a:rPr lang="ar-SA" sz="2000" b="1" dirty="0" smtClean="0"/>
                        <a:t>حكومي أو خاص</a:t>
                      </a:r>
                      <a:endParaRPr lang="ar-SA" sz="2000" b="1" dirty="0"/>
                    </a:p>
                  </a:txBody>
                  <a:tcPr/>
                </a:tc>
                <a:tc>
                  <a:txBody>
                    <a:bodyPr/>
                    <a:lstStyle/>
                    <a:p>
                      <a:pPr rtl="1"/>
                      <a:endParaRPr lang="ar-SA"/>
                    </a:p>
                  </a:txBody>
                  <a:tcPr/>
                </a:tc>
              </a:tr>
              <a:tr h="370840">
                <a:tc>
                  <a:txBody>
                    <a:bodyPr/>
                    <a:lstStyle/>
                    <a:p>
                      <a:pPr rtl="1"/>
                      <a:r>
                        <a:rPr lang="ar-SA" sz="2000" b="1" dirty="0" smtClean="0"/>
                        <a:t>جملة</a:t>
                      </a:r>
                      <a:r>
                        <a:rPr lang="ar-SA" sz="2000" b="1" baseline="0" dirty="0" smtClean="0"/>
                        <a:t> أو مفرق</a:t>
                      </a:r>
                      <a:endParaRPr lang="ar-SA" sz="2000" b="1" dirty="0"/>
                    </a:p>
                  </a:txBody>
                  <a:tcPr/>
                </a:tc>
                <a:tc>
                  <a:txBody>
                    <a:bodyPr/>
                    <a:lstStyle/>
                    <a:p>
                      <a:pPr rtl="1"/>
                      <a:endParaRPr lang="ar-SA"/>
                    </a:p>
                  </a:txBody>
                  <a:tcPr/>
                </a:tc>
              </a:tr>
              <a:tr h="370840">
                <a:tc>
                  <a:txBody>
                    <a:bodyPr/>
                    <a:lstStyle/>
                    <a:p>
                      <a:pPr rtl="1"/>
                      <a:r>
                        <a:rPr lang="ar-SA" sz="2000" b="1" dirty="0" smtClean="0"/>
                        <a:t>عدد الموظفين لديهم</a:t>
                      </a:r>
                      <a:endParaRPr lang="ar-SA" sz="2000" b="1" dirty="0"/>
                    </a:p>
                  </a:txBody>
                  <a:tcPr/>
                </a:tc>
                <a:tc>
                  <a:txBody>
                    <a:bodyPr/>
                    <a:lstStyle/>
                    <a:p>
                      <a:pPr rtl="1"/>
                      <a:endParaRPr lang="ar-SA" dirty="0"/>
                    </a:p>
                  </a:txBody>
                  <a:tcPr/>
                </a:tc>
              </a:tr>
            </a:tbl>
          </a:graphicData>
        </a:graphic>
      </p:graphicFrame>
      <p:graphicFrame>
        <p:nvGraphicFramePr>
          <p:cNvPr id="7" name="جدول 6"/>
          <p:cNvGraphicFramePr>
            <a:graphicFrameLocks noGrp="1"/>
          </p:cNvGraphicFramePr>
          <p:nvPr/>
        </p:nvGraphicFramePr>
        <p:xfrm>
          <a:off x="2071670" y="4643446"/>
          <a:ext cx="6096000" cy="1584960"/>
        </p:xfrm>
        <a:graphic>
          <a:graphicData uri="http://schemas.openxmlformats.org/drawingml/2006/table">
            <a:tbl>
              <a:tblPr rtl="1" firstRow="1" bandRow="1">
                <a:tableStyleId>{69CF1AB2-1976-4502-BF36-3FF5EA218861}</a:tableStyleId>
              </a:tblPr>
              <a:tblGrid>
                <a:gridCol w="3048000"/>
                <a:gridCol w="3048000"/>
              </a:tblGrid>
              <a:tr h="370840">
                <a:tc>
                  <a:txBody>
                    <a:bodyPr/>
                    <a:lstStyle/>
                    <a:p>
                      <a:pPr rtl="1"/>
                      <a:r>
                        <a:rPr lang="ar-SA" sz="2000" b="1" dirty="0" smtClean="0"/>
                        <a:t>السعر</a:t>
                      </a:r>
                      <a:endParaRPr lang="ar-SA" sz="2000" b="1" dirty="0"/>
                    </a:p>
                  </a:txBody>
                  <a:tcPr/>
                </a:tc>
                <a:tc>
                  <a:txBody>
                    <a:bodyPr/>
                    <a:lstStyle/>
                    <a:p>
                      <a:pPr algn="ctr" rtl="1"/>
                      <a:r>
                        <a:rPr lang="ar-SA" sz="2000" b="1" dirty="0" smtClean="0"/>
                        <a:t>%</a:t>
                      </a:r>
                      <a:endParaRPr lang="ar-SA" sz="2000" b="1" dirty="0"/>
                    </a:p>
                  </a:txBody>
                  <a:tcPr/>
                </a:tc>
              </a:tr>
              <a:tr h="370840">
                <a:tc>
                  <a:txBody>
                    <a:bodyPr/>
                    <a:lstStyle/>
                    <a:p>
                      <a:pPr rtl="1"/>
                      <a:r>
                        <a:rPr lang="ar-SA" sz="2000" b="1" dirty="0" smtClean="0"/>
                        <a:t>الجودة</a:t>
                      </a:r>
                      <a:endParaRPr lang="ar-SA" sz="2000" b="1" dirty="0"/>
                    </a:p>
                  </a:txBody>
                  <a:tcPr/>
                </a:tc>
                <a:tc>
                  <a:txBody>
                    <a:bodyPr/>
                    <a:lstStyle/>
                    <a:p>
                      <a:pPr algn="ctr" rtl="1"/>
                      <a:r>
                        <a:rPr lang="ar-SA" sz="2000" b="1" dirty="0" smtClean="0"/>
                        <a:t>%</a:t>
                      </a:r>
                      <a:endParaRPr lang="ar-SA" sz="2000" b="1" dirty="0"/>
                    </a:p>
                  </a:txBody>
                  <a:tcPr/>
                </a:tc>
              </a:tr>
              <a:tr h="370840">
                <a:tc>
                  <a:txBody>
                    <a:bodyPr/>
                    <a:lstStyle/>
                    <a:p>
                      <a:pPr rtl="1"/>
                      <a:r>
                        <a:rPr lang="ar-SA" sz="2000" b="1" dirty="0" smtClean="0"/>
                        <a:t>الخدمة والعلاقات</a:t>
                      </a:r>
                      <a:endParaRPr lang="ar-SA" sz="2000" b="1" dirty="0"/>
                    </a:p>
                  </a:txBody>
                  <a:tcPr/>
                </a:tc>
                <a:tc>
                  <a:txBody>
                    <a:bodyPr/>
                    <a:lstStyle/>
                    <a:p>
                      <a:pPr algn="ctr" rtl="1"/>
                      <a:r>
                        <a:rPr lang="ar-SA" sz="2000" b="1" dirty="0" smtClean="0"/>
                        <a:t>%</a:t>
                      </a:r>
                      <a:endParaRPr lang="ar-SA" sz="2000" b="1" dirty="0"/>
                    </a:p>
                  </a:txBody>
                  <a:tcPr/>
                </a:tc>
              </a:tr>
              <a:tr h="370840">
                <a:tc>
                  <a:txBody>
                    <a:bodyPr/>
                    <a:lstStyle/>
                    <a:p>
                      <a:pPr rtl="1"/>
                      <a:r>
                        <a:rPr lang="ar-SA" sz="2000" b="1" dirty="0" smtClean="0"/>
                        <a:t>الموقع</a:t>
                      </a:r>
                      <a:endParaRPr lang="ar-SA" sz="2000" b="1" dirty="0"/>
                    </a:p>
                  </a:txBody>
                  <a:tcPr/>
                </a:tc>
                <a:tc>
                  <a:txBody>
                    <a:bodyPr/>
                    <a:lstStyle/>
                    <a:p>
                      <a:pPr algn="ctr" rtl="1"/>
                      <a:r>
                        <a:rPr lang="ar-SA" sz="2000" b="1" dirty="0" smtClean="0"/>
                        <a:t>%</a:t>
                      </a:r>
                      <a:endParaRPr lang="ar-SA" sz="2000" b="1" dirty="0"/>
                    </a:p>
                  </a:txBody>
                  <a:tcPr/>
                </a:tc>
              </a:tr>
            </a:tbl>
          </a:graphicData>
        </a:graphic>
      </p:graphicFrame>
      <p:pic>
        <p:nvPicPr>
          <p:cNvPr id="47106" name="Picture 2" descr="https://encrypted-tbn2.gstatic.com/images?q=tbn:ANd9GcRU1VeKJJyxJm_PGOllsmlggGcW4fhYb6aqIDSJYGXKmUsOn7SJZQHYWY4">
            <a:hlinkClick r:id="rId4"/>
          </p:cNvPr>
          <p:cNvPicPr>
            <a:picLocks noChangeAspect="1" noChangeArrowheads="1"/>
          </p:cNvPicPr>
          <p:nvPr/>
        </p:nvPicPr>
        <p:blipFill>
          <a:blip r:embed="rId5"/>
          <a:srcRect/>
          <a:stretch>
            <a:fillRect/>
          </a:stretch>
        </p:blipFill>
        <p:spPr bwMode="auto">
          <a:xfrm>
            <a:off x="0" y="1571612"/>
            <a:ext cx="2000232" cy="421484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pPr algn="ctr"/>
            <a:r>
              <a:rPr lang="ar-SA" dirty="0" smtClean="0"/>
              <a:t>تابع التسويق</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7" name="مستطيل 6"/>
          <p:cNvSpPr/>
          <p:nvPr/>
        </p:nvSpPr>
        <p:spPr>
          <a:xfrm>
            <a:off x="5929322" y="1571612"/>
            <a:ext cx="2700350" cy="642942"/>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2800" b="1" dirty="0" smtClean="0"/>
              <a:t>2) تحليل </a:t>
            </a:r>
            <a:r>
              <a:rPr lang="en-US" sz="2800" b="1" dirty="0" smtClean="0">
                <a:latin typeface="Andalus" pitchFamily="18" charset="-78"/>
                <a:cs typeface="Andalus" pitchFamily="18" charset="-78"/>
              </a:rPr>
              <a:t>SWOT</a:t>
            </a:r>
            <a:endParaRPr lang="ar-SA" sz="2800" b="1" dirty="0">
              <a:latin typeface="Andalus" pitchFamily="18" charset="-78"/>
              <a:cs typeface="Andalus" pitchFamily="18" charset="-78"/>
            </a:endParaRPr>
          </a:p>
        </p:txBody>
      </p:sp>
      <p:sp>
        <p:nvSpPr>
          <p:cNvPr id="8" name="مستطيل 7"/>
          <p:cNvSpPr/>
          <p:nvPr/>
        </p:nvSpPr>
        <p:spPr>
          <a:xfrm>
            <a:off x="2357422" y="4286256"/>
            <a:ext cx="2714644" cy="1785950"/>
          </a:xfrm>
          <a:prstGeom prst="rect">
            <a:avLst/>
          </a:prstGeom>
          <a:solidFill>
            <a:schemeClr val="accent2">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الفرص</a:t>
            </a:r>
          </a:p>
          <a:p>
            <a:pPr algn="ctr"/>
            <a:r>
              <a:rPr lang="en-US" sz="3600" b="1" dirty="0" smtClean="0"/>
              <a:t>O</a:t>
            </a:r>
            <a:endParaRPr lang="ar-SA" sz="3600" b="1" dirty="0"/>
          </a:p>
        </p:txBody>
      </p:sp>
      <p:sp>
        <p:nvSpPr>
          <p:cNvPr id="9" name="مستطيل 8"/>
          <p:cNvSpPr/>
          <p:nvPr/>
        </p:nvSpPr>
        <p:spPr>
          <a:xfrm>
            <a:off x="5072066" y="4286256"/>
            <a:ext cx="2643206" cy="178595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المخاطر</a:t>
            </a:r>
          </a:p>
          <a:p>
            <a:pPr algn="ctr"/>
            <a:r>
              <a:rPr lang="en-US" sz="3600" b="1" dirty="0" smtClean="0"/>
              <a:t>T</a:t>
            </a:r>
            <a:endParaRPr lang="ar-SA" sz="3600" b="1" dirty="0"/>
          </a:p>
        </p:txBody>
      </p:sp>
      <p:sp>
        <p:nvSpPr>
          <p:cNvPr id="10" name="مستطيل 9"/>
          <p:cNvSpPr/>
          <p:nvPr/>
        </p:nvSpPr>
        <p:spPr>
          <a:xfrm>
            <a:off x="5072066" y="2500306"/>
            <a:ext cx="2643206" cy="178595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الضعـف </a:t>
            </a:r>
            <a:endParaRPr lang="en-US" sz="3600" b="1" dirty="0" smtClean="0"/>
          </a:p>
          <a:p>
            <a:pPr algn="ctr"/>
            <a:r>
              <a:rPr lang="en-US" sz="3600" b="1" dirty="0" smtClean="0"/>
              <a:t>w</a:t>
            </a:r>
          </a:p>
        </p:txBody>
      </p:sp>
      <p:sp>
        <p:nvSpPr>
          <p:cNvPr id="11" name="مستطيل 10"/>
          <p:cNvSpPr/>
          <p:nvPr/>
        </p:nvSpPr>
        <p:spPr>
          <a:xfrm>
            <a:off x="2357422" y="2500306"/>
            <a:ext cx="2700350" cy="178595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t>القـــوة</a:t>
            </a:r>
          </a:p>
          <a:p>
            <a:pPr algn="ctr"/>
            <a:r>
              <a:rPr lang="en-US" sz="3600" b="1" dirty="0" smtClean="0"/>
              <a:t>S</a:t>
            </a:r>
            <a:endParaRPr lang="ar-SA" sz="4000" b="1" dirty="0"/>
          </a:p>
        </p:txBody>
      </p:sp>
      <p:sp>
        <p:nvSpPr>
          <p:cNvPr id="12" name="مستطيل مستدير الزوايا 11"/>
          <p:cNvSpPr/>
          <p:nvPr/>
        </p:nvSpPr>
        <p:spPr>
          <a:xfrm>
            <a:off x="4071934" y="3786190"/>
            <a:ext cx="1928826" cy="914400"/>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en-US" sz="4000" b="1" dirty="0" smtClean="0">
                <a:latin typeface="Andalus" pitchFamily="18" charset="-78"/>
                <a:cs typeface="Andalus" pitchFamily="18" charset="-78"/>
              </a:rPr>
              <a:t>SWOT</a:t>
            </a:r>
            <a:endParaRPr lang="ar-SA" sz="4000" b="1" dirty="0">
              <a:latin typeface="Andalus" pitchFamily="18" charset="-78"/>
              <a:cs typeface="Andalus"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p:cNvGraphicFramePr>
            <a:graphicFrameLocks noGrp="1"/>
          </p:cNvGraphicFramePr>
          <p:nvPr>
            <p:ph idx="1"/>
          </p:nvPr>
        </p:nvGraphicFramePr>
        <p:xfrm>
          <a:off x="357158" y="1714488"/>
          <a:ext cx="8572560" cy="3297127"/>
        </p:xfrm>
        <a:graphic>
          <a:graphicData uri="http://schemas.openxmlformats.org/drawingml/2006/table">
            <a:tbl>
              <a:tblPr rtl="1" firstRow="1" bandRow="1">
                <a:tableStyleId>{5C22544A-7EE6-4342-B048-85BDC9FD1C3A}</a:tableStyleId>
              </a:tblPr>
              <a:tblGrid>
                <a:gridCol w="4286280"/>
                <a:gridCol w="4286280"/>
              </a:tblGrid>
              <a:tr h="485271">
                <a:tc>
                  <a:txBody>
                    <a:bodyPr/>
                    <a:lstStyle/>
                    <a:p>
                      <a:pPr algn="ctr" rtl="1"/>
                      <a:r>
                        <a:rPr lang="ar-SA" sz="3200" dirty="0" smtClean="0"/>
                        <a:t>تحليل</a:t>
                      </a:r>
                      <a:r>
                        <a:rPr lang="ar-SA" sz="3200" baseline="0" dirty="0" smtClean="0"/>
                        <a:t> البيئة الداخلية</a:t>
                      </a:r>
                      <a:endParaRPr lang="ar-SA" sz="32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3200" dirty="0" smtClean="0"/>
                        <a:t>تحليل</a:t>
                      </a:r>
                      <a:r>
                        <a:rPr lang="ar-SA" sz="3200" baseline="0" dirty="0" smtClean="0"/>
                        <a:t> البيئة الخارجية</a:t>
                      </a:r>
                      <a:endParaRPr lang="ar-SA" sz="3200" dirty="0" smtClean="0"/>
                    </a:p>
                    <a:p>
                      <a:pPr rtl="1"/>
                      <a:endParaRPr lang="ar-SA" dirty="0"/>
                    </a:p>
                  </a:txBody>
                  <a:tcPr/>
                </a:tc>
              </a:tr>
              <a:tr h="2443687">
                <a:tc>
                  <a:txBody>
                    <a:bodyPr/>
                    <a:lstStyle/>
                    <a:p>
                      <a:pPr rtl="1"/>
                      <a:endParaRPr lang="ar-SA" dirty="0" smtClean="0"/>
                    </a:p>
                    <a:p>
                      <a:pPr rtl="1"/>
                      <a:r>
                        <a:rPr lang="ar-SA" sz="2400" b="1" dirty="0" smtClean="0"/>
                        <a:t>يركز</a:t>
                      </a:r>
                      <a:r>
                        <a:rPr lang="ar-SA" sz="2400" b="1" baseline="0" dirty="0" smtClean="0"/>
                        <a:t> على تقييم نقاط الضعف والقوة والتي تكون داخل المنظمة</a:t>
                      </a:r>
                    </a:p>
                    <a:p>
                      <a:pPr rtl="1"/>
                      <a:r>
                        <a:rPr lang="ar-SA" sz="2400" b="1" baseline="0" dirty="0" smtClean="0"/>
                        <a:t>ويعتبر هذا التحليل مهم لكشف الفرص الجاذبة في السوق</a:t>
                      </a:r>
                      <a:endParaRPr lang="ar-SA" dirty="0" smtClean="0"/>
                    </a:p>
                    <a:p>
                      <a:pPr rtl="1"/>
                      <a:endParaRPr lang="ar-SA" dirty="0" smtClean="0"/>
                    </a:p>
                    <a:p>
                      <a:pPr rtl="1"/>
                      <a:endParaRPr lang="ar-SA" dirty="0" smtClean="0"/>
                    </a:p>
                  </a:txBody>
                  <a:tcPr/>
                </a:tc>
                <a:tc>
                  <a:txBody>
                    <a:bodyPr/>
                    <a:lstStyle/>
                    <a:p>
                      <a:pPr rtl="1"/>
                      <a:endParaRPr lang="ar-SA" dirty="0" smtClean="0"/>
                    </a:p>
                    <a:p>
                      <a:pPr rtl="1"/>
                      <a:r>
                        <a:rPr lang="ar-SA" sz="2400" b="1" dirty="0" smtClean="0"/>
                        <a:t>يركز</a:t>
                      </a:r>
                      <a:r>
                        <a:rPr lang="ar-SA" sz="2400" b="1" baseline="0" dirty="0" smtClean="0"/>
                        <a:t> على تحديد التهديدات والفرص والتي تكون خارج المنظمة</a:t>
                      </a:r>
                    </a:p>
                    <a:p>
                      <a:pPr rtl="1"/>
                      <a:r>
                        <a:rPr lang="ar-SA" sz="2400" b="1" baseline="0" dirty="0" smtClean="0"/>
                        <a:t>يساعد هذا التحليل في خلق فرص تسويقية جديدة أمام المنظمة</a:t>
                      </a:r>
                      <a:endParaRPr lang="ar-SA" sz="2400" b="1" dirty="0"/>
                    </a:p>
                  </a:txBody>
                  <a:tcPr/>
                </a:tc>
              </a:tr>
            </a:tbl>
          </a:graphicData>
        </a:graphic>
      </p:graphicFrame>
      <p:sp>
        <p:nvSpPr>
          <p:cNvPr id="3" name="عنوان 2"/>
          <p:cNvSpPr>
            <a:spLocks noGrp="1"/>
          </p:cNvSpPr>
          <p:nvPr>
            <p:ph type="title"/>
          </p:nvPr>
        </p:nvSpPr>
        <p:spPr/>
        <p:txBody>
          <a:bodyPr/>
          <a:lstStyle/>
          <a:p>
            <a:pPr algn="ctr"/>
            <a:r>
              <a:rPr lang="ar-SA" dirty="0" smtClean="0"/>
              <a:t>تابع التسويق</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1026" name="Picture 2" descr="https://encrypted-tbn0.gstatic.com/images?q=tbn:ANd9GcR953yr2fbcpWsv6LIbgbfEpN3uzTo6c0cQaEBf6MWhoAIvdXviyBSOLzI9">
            <a:hlinkClick r:id="rId4"/>
          </p:cNvPr>
          <p:cNvPicPr>
            <a:picLocks noChangeAspect="1" noChangeArrowheads="1"/>
          </p:cNvPicPr>
          <p:nvPr/>
        </p:nvPicPr>
        <p:blipFill>
          <a:blip r:embed="rId5"/>
          <a:srcRect/>
          <a:stretch>
            <a:fillRect/>
          </a:stretch>
        </p:blipFill>
        <p:spPr bwMode="auto">
          <a:xfrm>
            <a:off x="4786314" y="5429250"/>
            <a:ext cx="4143404" cy="14287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dirty="0" smtClean="0"/>
          </a:p>
          <a:p>
            <a:endParaRPr lang="ar-SA" sz="4400" dirty="0" smtClean="0"/>
          </a:p>
          <a:p>
            <a:r>
              <a:rPr lang="ar-KW" sz="2800" b="1" dirty="0" smtClean="0"/>
              <a:t>اكتب</a:t>
            </a:r>
            <a:r>
              <a:rPr lang="ar-SA" sz="2800" b="1" dirty="0" smtClean="0"/>
              <a:t>ي</a:t>
            </a:r>
            <a:r>
              <a:rPr lang="ar-KW" sz="2800" b="1" dirty="0" smtClean="0"/>
              <a:t> فيما لا يزيد عن 3 صفحات شرحا</a:t>
            </a:r>
            <a:r>
              <a:rPr lang="ar-SA" sz="2800" b="1" dirty="0" smtClean="0"/>
              <a:t>ً كاملاً</a:t>
            </a:r>
            <a:r>
              <a:rPr lang="ar-KW" sz="2800" b="1" dirty="0" smtClean="0"/>
              <a:t> لمشروع</a:t>
            </a:r>
            <a:r>
              <a:rPr lang="ar-SA" sz="2800" b="1" dirty="0" smtClean="0"/>
              <a:t>ك؟</a:t>
            </a:r>
          </a:p>
          <a:p>
            <a:pPr>
              <a:buNone/>
            </a:pPr>
            <a:r>
              <a:rPr lang="ar-SA" sz="2800" b="1" dirty="0" smtClean="0"/>
              <a:t> </a:t>
            </a:r>
          </a:p>
          <a:p>
            <a:r>
              <a:rPr lang="ar-SA" sz="2800" b="1" dirty="0" smtClean="0"/>
              <a:t>قومي بدراسة للسوق الخاص بك من كافة جوانبه؟</a:t>
            </a:r>
          </a:p>
          <a:p>
            <a:pPr>
              <a:buNone/>
            </a:pPr>
            <a:endParaRPr lang="ar-SA" sz="2800" b="1" dirty="0" smtClean="0"/>
          </a:p>
          <a:p>
            <a:r>
              <a:rPr lang="ar-SA" sz="2800" b="1" dirty="0" smtClean="0"/>
              <a:t>اعملي تحليل </a:t>
            </a:r>
            <a:r>
              <a:rPr lang="en-US" sz="2800" b="1" dirty="0" smtClean="0">
                <a:latin typeface="Andalus" pitchFamily="18" charset="-78"/>
                <a:cs typeface="Andalus" pitchFamily="18" charset="-78"/>
              </a:rPr>
              <a:t>SWOT</a:t>
            </a:r>
            <a:r>
              <a:rPr lang="ar-SA" sz="2800" b="1" dirty="0" smtClean="0">
                <a:latin typeface="Andalus" pitchFamily="18" charset="-78"/>
                <a:cs typeface="Andalus" pitchFamily="18" charset="-78"/>
              </a:rPr>
              <a:t>؟</a:t>
            </a:r>
          </a:p>
          <a:p>
            <a:endParaRPr lang="ar-SA" sz="2800" b="1" dirty="0" smtClean="0"/>
          </a:p>
          <a:p>
            <a:endParaRPr lang="ar-SA" sz="2800" b="1" dirty="0" smtClean="0"/>
          </a:p>
          <a:p>
            <a:endParaRPr lang="ar-SA" dirty="0"/>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85720" y="3143248"/>
            <a:ext cx="2243146" cy="2714644"/>
          </a:xfrm>
          <a:prstGeom prst="rect">
            <a:avLst/>
          </a:prstGeom>
          <a:noFill/>
        </p:spPr>
      </p:pic>
      <p:sp>
        <p:nvSpPr>
          <p:cNvPr id="6" name="مستطيل مستدير الزوايا 5"/>
          <p:cNvSpPr/>
          <p:nvPr/>
        </p:nvSpPr>
        <p:spPr>
          <a:xfrm>
            <a:off x="2285984" y="571480"/>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481328"/>
            <a:ext cx="9144000" cy="4525963"/>
          </a:xfrm>
        </p:spPr>
        <p:txBody>
          <a:bodyPr/>
          <a:lstStyle/>
          <a:p>
            <a:pPr lvl="0">
              <a:lnSpc>
                <a:spcPct val="200000"/>
              </a:lnSpc>
            </a:pPr>
            <a:r>
              <a:rPr lang="ar-KW" b="1" dirty="0" smtClean="0"/>
              <a:t>كل ساعة تخطيط توفر 4 ساعات عند التنفيذ .</a:t>
            </a:r>
            <a:endParaRPr lang="en-US" dirty="0" smtClean="0"/>
          </a:p>
          <a:p>
            <a:pPr lvl="0">
              <a:lnSpc>
                <a:spcPct val="200000"/>
              </a:lnSpc>
            </a:pPr>
            <a:r>
              <a:rPr lang="ar-KW" b="1" dirty="0" smtClean="0"/>
              <a:t>الخطة ستوفر عليك الكثير من الوقت والأموال وستقلل الأخطاء .</a:t>
            </a:r>
            <a:endParaRPr lang="en-US" dirty="0" smtClean="0"/>
          </a:p>
          <a:p>
            <a:pPr lvl="0">
              <a:lnSpc>
                <a:spcPct val="200000"/>
              </a:lnSpc>
            </a:pPr>
            <a:r>
              <a:rPr lang="ar-KW" b="1" dirty="0" smtClean="0"/>
              <a:t>ستحتاج للخطة إذا كنت تريد إقناع الممولين .</a:t>
            </a:r>
            <a:endParaRPr lang="en-US" dirty="0" smtClean="0"/>
          </a:p>
          <a:p>
            <a:pPr lvl="0">
              <a:lnSpc>
                <a:spcPct val="200000"/>
              </a:lnSpc>
            </a:pPr>
            <a:r>
              <a:rPr lang="ar-KW" b="1" dirty="0" smtClean="0"/>
              <a:t>الخطة ستشرح أفكارك بطريقة منهجية لكل من سيعمل معك في إدارة المشروع</a:t>
            </a:r>
            <a:endParaRPr lang="en-US" dirty="0" smtClean="0"/>
          </a:p>
          <a:p>
            <a:endParaRPr lang="ar-SA" dirty="0"/>
          </a:p>
        </p:txBody>
      </p:sp>
      <p:sp>
        <p:nvSpPr>
          <p:cNvPr id="2" name="عنوان 1"/>
          <p:cNvSpPr>
            <a:spLocks noGrp="1"/>
          </p:cNvSpPr>
          <p:nvPr>
            <p:ph type="title"/>
          </p:nvPr>
        </p:nvSpPr>
        <p:spPr/>
        <p:txBody>
          <a:bodyPr>
            <a:normAutofit/>
          </a:bodyPr>
          <a:lstStyle/>
          <a:p>
            <a:pPr lvl="0" algn="ctr"/>
            <a:r>
              <a:rPr lang="ar-KW" b="1" dirty="0" smtClean="0">
                <a:solidFill>
                  <a:schemeClr val="bg2">
                    <a:lumMod val="25000"/>
                  </a:schemeClr>
                </a:solidFill>
              </a:rPr>
              <a:t>لماذا أضع خطة عمل لمشروعي ؟ </a:t>
            </a:r>
            <a:endParaRPr lang="ar-SA" dirty="0">
              <a:solidFill>
                <a:schemeClr val="bg2">
                  <a:lumMod val="2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2" descr="https://encrypted-tbn1.gstatic.com/images?q=tbn:ANd9GcT5_nPioBoOgvUFnI3UsmTOiFSF1mbJeDwwwIM-5YhrMxZK_W5idkHBSHO6">
            <a:hlinkClick r:id="rId4"/>
          </p:cNvPr>
          <p:cNvPicPr>
            <a:picLocks noChangeAspect="1" noChangeArrowheads="1"/>
          </p:cNvPicPr>
          <p:nvPr/>
        </p:nvPicPr>
        <p:blipFill>
          <a:blip r:embed="rId5"/>
          <a:srcRect/>
          <a:stretch>
            <a:fillRect/>
          </a:stretch>
        </p:blipFill>
        <p:spPr bwMode="auto">
          <a:xfrm>
            <a:off x="4214810" y="4857760"/>
            <a:ext cx="4929190" cy="200024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214554"/>
            <a:ext cx="8229600" cy="3792737"/>
          </a:xfrm>
        </p:spPr>
        <p:txBody>
          <a:bodyPr>
            <a:normAutofit/>
          </a:bodyPr>
          <a:lstStyle/>
          <a:p>
            <a:pPr algn="just"/>
            <a:r>
              <a:rPr lang="ar-QA" sz="3200" b="1" dirty="0" smtClean="0"/>
              <a:t>القوى التنافسية الخمسة </a:t>
            </a:r>
            <a:r>
              <a:rPr lang="ar-QA" sz="3200" b="1" dirty="0" err="1" smtClean="0"/>
              <a:t>ل</a:t>
            </a:r>
            <a:r>
              <a:rPr lang="ar-SA" sz="3200" b="1" dirty="0" smtClean="0"/>
              <a:t>نموذج </a:t>
            </a:r>
            <a:r>
              <a:rPr lang="ar-QA" sz="3200" b="1" dirty="0" smtClean="0"/>
              <a:t>بوتر هي إطار تحليلي يستخدم في تقييم استراتجيات الأعمال والأسواق. ويمكن استخدام هذا الإطار كأداة تحليل للمميزات التنافسية والعلاقة المتبادلة مع السوق وهذه الأداة تقارن محيط العمل أو بيئة العمل الداخلية مع البيئة الخارجية على نطاقها الأوسع.</a:t>
            </a:r>
            <a:endParaRPr lang="ar-SA" sz="3200" b="1" dirty="0"/>
          </a:p>
        </p:txBody>
      </p:sp>
      <p:sp>
        <p:nvSpPr>
          <p:cNvPr id="6" name="مخطط انسيابي: معالجة معرّفة مسبقاً 5"/>
          <p:cNvSpPr/>
          <p:nvPr/>
        </p:nvSpPr>
        <p:spPr>
          <a:xfrm>
            <a:off x="285720" y="500042"/>
            <a:ext cx="8429684" cy="1428760"/>
          </a:xfrm>
          <a:prstGeom prst="flowChartPredefined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3600" b="1" dirty="0" smtClean="0">
                <a:solidFill>
                  <a:schemeClr val="accent1">
                    <a:lumMod val="75000"/>
                  </a:schemeClr>
                </a:solidFill>
                <a:effectLst>
                  <a:outerShdw blurRad="38100" dist="38100" dir="2700000" algn="tl">
                    <a:srgbClr val="000000">
                      <a:alpha val="43137"/>
                    </a:srgbClr>
                  </a:outerShdw>
                </a:effectLst>
              </a:rPr>
              <a:t>3) </a:t>
            </a:r>
            <a:r>
              <a:rPr lang="ar-QA" sz="3600" b="1" dirty="0" smtClean="0">
                <a:solidFill>
                  <a:schemeClr val="accent1">
                    <a:lumMod val="75000"/>
                  </a:schemeClr>
                </a:solidFill>
                <a:effectLst>
                  <a:outerShdw blurRad="38100" dist="38100" dir="2700000" algn="tl">
                    <a:srgbClr val="000000">
                      <a:alpha val="43137"/>
                    </a:srgbClr>
                  </a:outerShdw>
                </a:effectLst>
              </a:rPr>
              <a:t>القوى التنافسية الخمسة </a:t>
            </a:r>
            <a:r>
              <a:rPr lang="ar-QA" sz="3600" b="1" dirty="0" err="1" smtClean="0">
                <a:solidFill>
                  <a:schemeClr val="accent1">
                    <a:lumMod val="75000"/>
                  </a:schemeClr>
                </a:solidFill>
                <a:effectLst>
                  <a:outerShdw blurRad="38100" dist="38100" dir="2700000" algn="tl">
                    <a:srgbClr val="000000">
                      <a:alpha val="43137"/>
                    </a:srgbClr>
                  </a:outerShdw>
                </a:effectLst>
              </a:rPr>
              <a:t>ل</a:t>
            </a:r>
            <a:r>
              <a:rPr lang="ar-SA" sz="3600" b="1" dirty="0" smtClean="0">
                <a:solidFill>
                  <a:schemeClr val="accent1">
                    <a:lumMod val="75000"/>
                  </a:schemeClr>
                </a:solidFill>
                <a:effectLst>
                  <a:outerShdw blurRad="38100" dist="38100" dir="2700000" algn="tl">
                    <a:srgbClr val="000000">
                      <a:alpha val="43137"/>
                    </a:srgbClr>
                  </a:outerShdw>
                </a:effectLst>
              </a:rPr>
              <a:t>نموذج </a:t>
            </a:r>
            <a:r>
              <a:rPr lang="ar-QA" sz="3600" b="1" dirty="0" err="1" smtClean="0">
                <a:solidFill>
                  <a:schemeClr val="accent1">
                    <a:lumMod val="75000"/>
                  </a:schemeClr>
                </a:solidFill>
                <a:effectLst>
                  <a:outerShdw blurRad="38100" dist="38100" dir="2700000" algn="tl">
                    <a:srgbClr val="000000">
                      <a:alpha val="43137"/>
                    </a:srgbClr>
                  </a:outerShdw>
                </a:effectLst>
              </a:rPr>
              <a:t>بورتر</a:t>
            </a:r>
            <a:endParaRPr lang="ar-SA" sz="3600" b="1" dirty="0">
              <a:effectLst>
                <a:outerShdw blurRad="38100" dist="38100" dir="2700000" algn="tl">
                  <a:srgbClr val="000000">
                    <a:alpha val="43137"/>
                  </a:srgbClr>
                </a:outerShdw>
              </a:effectLst>
            </a:endParaRPr>
          </a:p>
        </p:txBody>
      </p:sp>
      <p:pic>
        <p:nvPicPr>
          <p:cNvPr id="7170" name="Picture 2" descr="https://encrypted-tbn1.gstatic.com/images?q=tbn:ANd9GcSo0s8Wb1XJFP-vYQvSHJ6veLCvObJKdpWVL8qcKxPFlcML8M5QULYiSxNC">
            <a:hlinkClick r:id="rId2"/>
          </p:cNvPr>
          <p:cNvPicPr>
            <a:picLocks noChangeAspect="1" noChangeArrowheads="1"/>
          </p:cNvPicPr>
          <p:nvPr/>
        </p:nvPicPr>
        <p:blipFill>
          <a:blip r:embed="rId3"/>
          <a:srcRect/>
          <a:stretch>
            <a:fillRect/>
          </a:stretch>
        </p:blipFill>
        <p:spPr bwMode="auto">
          <a:xfrm>
            <a:off x="2285984" y="4714884"/>
            <a:ext cx="5000660" cy="164307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دبوس زينة 4"/>
          <p:cNvSpPr/>
          <p:nvPr/>
        </p:nvSpPr>
        <p:spPr>
          <a:xfrm>
            <a:off x="2714612" y="2571744"/>
            <a:ext cx="3857652" cy="1500198"/>
          </a:xfrm>
          <a:prstGeom prst="plaque">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SA" sz="3200" b="1" dirty="0" smtClean="0">
                <a:effectLst>
                  <a:outerShdw blurRad="38100" dist="38100" dir="2700000" algn="tl">
                    <a:srgbClr val="000000">
                      <a:alpha val="43137"/>
                    </a:srgbClr>
                  </a:outerShdw>
                </a:effectLst>
              </a:rPr>
              <a:t>نموذج بورتر</a:t>
            </a:r>
            <a:endParaRPr lang="ar-SA" sz="3200" b="1" dirty="0">
              <a:effectLst>
                <a:outerShdw blurRad="38100" dist="38100" dir="2700000" algn="tl">
                  <a:srgbClr val="000000">
                    <a:alpha val="43137"/>
                  </a:srgbClr>
                </a:outerShdw>
              </a:effectLst>
            </a:endParaRPr>
          </a:p>
        </p:txBody>
      </p:sp>
      <p:sp>
        <p:nvSpPr>
          <p:cNvPr id="6" name="وسيلة شرح مع سهم إلى الأسفل 5"/>
          <p:cNvSpPr/>
          <p:nvPr/>
        </p:nvSpPr>
        <p:spPr>
          <a:xfrm>
            <a:off x="2786050" y="785794"/>
            <a:ext cx="3786214" cy="1643074"/>
          </a:xfrm>
          <a:prstGeom prst="down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b="1" dirty="0" smtClean="0">
                <a:solidFill>
                  <a:schemeClr val="accent1">
                    <a:lumMod val="75000"/>
                  </a:schemeClr>
                </a:solidFill>
                <a:effectLst>
                  <a:outerShdw blurRad="38100" dist="38100" dir="2700000" algn="tl">
                    <a:srgbClr val="000000">
                      <a:alpha val="43137"/>
                    </a:srgbClr>
                  </a:outerShdw>
                </a:effectLst>
              </a:rPr>
              <a:t>2) </a:t>
            </a:r>
            <a:r>
              <a:rPr lang="ar-QA" sz="2800" b="1" dirty="0" smtClean="0">
                <a:solidFill>
                  <a:schemeClr val="accent1">
                    <a:lumMod val="75000"/>
                  </a:schemeClr>
                </a:solidFill>
                <a:effectLst>
                  <a:outerShdw blurRad="38100" dist="38100" dir="2700000" algn="tl">
                    <a:srgbClr val="000000">
                      <a:alpha val="43137"/>
                    </a:srgbClr>
                  </a:outerShdw>
                </a:effectLst>
              </a:rPr>
              <a:t>التهديد من دخول منافسين جدد</a:t>
            </a:r>
            <a:endParaRPr lang="ar-SA" sz="2800" b="1" dirty="0">
              <a:effectLst>
                <a:outerShdw blurRad="38100" dist="38100" dir="2700000" algn="tl">
                  <a:srgbClr val="000000">
                    <a:alpha val="43137"/>
                  </a:srgbClr>
                </a:outerShdw>
              </a:effectLst>
            </a:endParaRPr>
          </a:p>
        </p:txBody>
      </p:sp>
      <p:sp>
        <p:nvSpPr>
          <p:cNvPr id="7" name="وسيلة شرح مع سهم إلى الأعلى 6"/>
          <p:cNvSpPr/>
          <p:nvPr/>
        </p:nvSpPr>
        <p:spPr>
          <a:xfrm>
            <a:off x="1857356" y="4286256"/>
            <a:ext cx="2786082" cy="1785950"/>
          </a:xfrm>
          <a:prstGeom prst="up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2800" b="1" dirty="0" smtClean="0">
                <a:solidFill>
                  <a:schemeClr val="accent1">
                    <a:lumMod val="75000"/>
                  </a:schemeClr>
                </a:solidFill>
                <a:effectLst>
                  <a:outerShdw blurRad="38100" dist="38100" dir="2700000" algn="tl">
                    <a:srgbClr val="000000">
                      <a:alpha val="43137"/>
                    </a:srgbClr>
                  </a:outerShdw>
                </a:effectLst>
              </a:rPr>
              <a:t>5</a:t>
            </a:r>
            <a:r>
              <a:rPr lang="ar-SA" sz="2800" b="1" dirty="0" smtClean="0">
                <a:solidFill>
                  <a:schemeClr val="accent1">
                    <a:lumMod val="75000"/>
                  </a:schemeClr>
                </a:solidFill>
                <a:effectLst>
                  <a:outerShdw blurRad="38100" dist="38100" dir="2700000" algn="tl">
                    <a:srgbClr val="000000">
                      <a:alpha val="43137"/>
                    </a:srgbClr>
                  </a:outerShdw>
                </a:effectLst>
              </a:rPr>
              <a:t>)</a:t>
            </a:r>
            <a:r>
              <a:rPr lang="ar-QA" sz="2800" b="1" dirty="0" smtClean="0">
                <a:solidFill>
                  <a:schemeClr val="accent1">
                    <a:lumMod val="75000"/>
                  </a:schemeClr>
                </a:solidFill>
                <a:effectLst>
                  <a:outerShdw blurRad="38100" dist="38100" dir="2700000" algn="tl">
                    <a:srgbClr val="000000">
                      <a:alpha val="43137"/>
                    </a:srgbClr>
                  </a:outerShdw>
                </a:effectLst>
              </a:rPr>
              <a:t> القوة التفاوضية للموردين</a:t>
            </a:r>
            <a:endParaRPr lang="ar-SA" sz="2800" b="1" dirty="0">
              <a:effectLst>
                <a:outerShdw blurRad="38100" dist="38100" dir="2700000" algn="tl">
                  <a:srgbClr val="000000">
                    <a:alpha val="43137"/>
                  </a:srgbClr>
                </a:outerShdw>
              </a:effectLst>
            </a:endParaRPr>
          </a:p>
        </p:txBody>
      </p:sp>
      <p:sp>
        <p:nvSpPr>
          <p:cNvPr id="8" name="وسيلة شرح مع سهم إلى اليمين 7"/>
          <p:cNvSpPr/>
          <p:nvPr/>
        </p:nvSpPr>
        <p:spPr>
          <a:xfrm>
            <a:off x="428596" y="2071678"/>
            <a:ext cx="2057408" cy="2500330"/>
          </a:xfrm>
          <a:prstGeom prst="right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2800" b="1" dirty="0" smtClean="0">
                <a:solidFill>
                  <a:schemeClr val="accent1">
                    <a:lumMod val="75000"/>
                  </a:schemeClr>
                </a:solidFill>
                <a:effectLst>
                  <a:outerShdw blurRad="38100" dist="38100" dir="2700000" algn="tl">
                    <a:srgbClr val="000000">
                      <a:alpha val="43137"/>
                    </a:srgbClr>
                  </a:outerShdw>
                </a:effectLst>
              </a:rPr>
              <a:t>3</a:t>
            </a:r>
            <a:r>
              <a:rPr lang="ar-SA" sz="2800" b="1" dirty="0" smtClean="0">
                <a:solidFill>
                  <a:schemeClr val="accent1">
                    <a:lumMod val="75000"/>
                  </a:schemeClr>
                </a:solidFill>
                <a:effectLst>
                  <a:outerShdw blurRad="38100" dist="38100" dir="2700000" algn="tl">
                    <a:srgbClr val="000000">
                      <a:alpha val="43137"/>
                    </a:srgbClr>
                  </a:outerShdw>
                </a:effectLst>
              </a:rPr>
              <a:t>)</a:t>
            </a:r>
            <a:r>
              <a:rPr lang="ar-QA" sz="2800" b="1" dirty="0" smtClean="0">
                <a:solidFill>
                  <a:schemeClr val="accent1">
                    <a:lumMod val="75000"/>
                  </a:schemeClr>
                </a:solidFill>
                <a:effectLst>
                  <a:outerShdw blurRad="38100" dist="38100" dir="2700000" algn="tl">
                    <a:srgbClr val="000000">
                      <a:alpha val="43137"/>
                    </a:srgbClr>
                  </a:outerShdw>
                </a:effectLst>
              </a:rPr>
              <a:t> حدة المنافسة من الخصوم</a:t>
            </a:r>
            <a:endParaRPr lang="ar-SA" sz="2800" b="1" dirty="0">
              <a:effectLst>
                <a:outerShdw blurRad="38100" dist="38100" dir="2700000" algn="tl">
                  <a:srgbClr val="000000">
                    <a:alpha val="43137"/>
                  </a:srgbClr>
                </a:outerShdw>
              </a:effectLst>
            </a:endParaRPr>
          </a:p>
        </p:txBody>
      </p:sp>
      <p:sp>
        <p:nvSpPr>
          <p:cNvPr id="10" name="وسيلة شرح مع سهم إلى اليسار 9"/>
          <p:cNvSpPr/>
          <p:nvPr/>
        </p:nvSpPr>
        <p:spPr>
          <a:xfrm>
            <a:off x="6786578" y="2285992"/>
            <a:ext cx="2000264" cy="2428892"/>
          </a:xfrm>
          <a:prstGeom prst="left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800" b="1" dirty="0" smtClean="0">
                <a:solidFill>
                  <a:schemeClr val="accent1">
                    <a:lumMod val="75000"/>
                  </a:schemeClr>
                </a:solidFill>
                <a:effectLst>
                  <a:outerShdw blurRad="38100" dist="38100" dir="2700000" algn="tl">
                    <a:srgbClr val="000000">
                      <a:alpha val="43137"/>
                    </a:srgbClr>
                  </a:outerShdw>
                </a:effectLst>
              </a:rPr>
              <a:t>1) </a:t>
            </a:r>
            <a:r>
              <a:rPr lang="ar-QA" sz="2800" b="1" dirty="0" smtClean="0">
                <a:solidFill>
                  <a:schemeClr val="accent1">
                    <a:lumMod val="75000"/>
                  </a:schemeClr>
                </a:solidFill>
                <a:effectLst>
                  <a:outerShdw blurRad="38100" dist="38100" dir="2700000" algn="tl">
                    <a:srgbClr val="000000">
                      <a:alpha val="43137"/>
                    </a:srgbClr>
                  </a:outerShdw>
                </a:effectLst>
              </a:rPr>
              <a:t>تهديد المنتجات البديلة</a:t>
            </a:r>
            <a:endParaRPr lang="ar-SA" sz="2800" b="1" dirty="0">
              <a:effectLst>
                <a:outerShdw blurRad="38100" dist="38100" dir="2700000" algn="tl">
                  <a:srgbClr val="000000">
                    <a:alpha val="43137"/>
                  </a:srgbClr>
                </a:outerShdw>
              </a:effectLst>
            </a:endParaRPr>
          </a:p>
        </p:txBody>
      </p:sp>
      <p:sp>
        <p:nvSpPr>
          <p:cNvPr id="11" name="وسيلة شرح مع سهم إلى الأعلى 10"/>
          <p:cNvSpPr/>
          <p:nvPr/>
        </p:nvSpPr>
        <p:spPr>
          <a:xfrm>
            <a:off x="4786314" y="4286256"/>
            <a:ext cx="2714644" cy="1785950"/>
          </a:xfrm>
          <a:prstGeom prst="up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2800" b="1" dirty="0" smtClean="0">
                <a:solidFill>
                  <a:schemeClr val="accent1">
                    <a:lumMod val="75000"/>
                  </a:schemeClr>
                </a:solidFill>
                <a:effectLst>
                  <a:outerShdw blurRad="38100" dist="38100" dir="2700000" algn="tl">
                    <a:srgbClr val="000000">
                      <a:alpha val="43137"/>
                    </a:srgbClr>
                  </a:outerShdw>
                </a:effectLst>
              </a:rPr>
              <a:t>4</a:t>
            </a:r>
            <a:r>
              <a:rPr lang="ar-SA" sz="2800" b="1" dirty="0" smtClean="0">
                <a:solidFill>
                  <a:schemeClr val="accent1">
                    <a:lumMod val="75000"/>
                  </a:schemeClr>
                </a:solidFill>
                <a:effectLst>
                  <a:outerShdw blurRad="38100" dist="38100" dir="2700000" algn="tl">
                    <a:srgbClr val="000000">
                      <a:alpha val="43137"/>
                    </a:srgbClr>
                  </a:outerShdw>
                </a:effectLst>
              </a:rPr>
              <a:t>)</a:t>
            </a:r>
            <a:r>
              <a:rPr lang="ar-QA" sz="2800" b="1" dirty="0" smtClean="0">
                <a:solidFill>
                  <a:schemeClr val="accent1">
                    <a:lumMod val="75000"/>
                  </a:schemeClr>
                </a:solidFill>
                <a:effectLst>
                  <a:outerShdw blurRad="38100" dist="38100" dir="2700000" algn="tl">
                    <a:srgbClr val="000000">
                      <a:alpha val="43137"/>
                    </a:srgbClr>
                  </a:outerShdw>
                </a:effectLst>
              </a:rPr>
              <a:t> القوة التفاوضية للعملاء</a:t>
            </a:r>
            <a:endParaRPr lang="ar-SA" sz="2800" b="1" dirty="0">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lnSpc>
                <a:spcPct val="150000"/>
              </a:lnSpc>
            </a:pPr>
            <a:r>
              <a:rPr lang="ar-QA" b="1" dirty="0" smtClean="0"/>
              <a:t>إن وجود منتجات بديلة خارج نطاق المنتج التنافسي العام يزيد من ميول المستهلكين إلى السلع البدائل.</a:t>
            </a:r>
          </a:p>
          <a:p>
            <a:pPr>
              <a:lnSpc>
                <a:spcPct val="150000"/>
              </a:lnSpc>
            </a:pPr>
            <a:r>
              <a:rPr lang="ar-QA" b="1" dirty="0" smtClean="0"/>
              <a:t>نزوح المشترين إلى السلع البديلة.</a:t>
            </a:r>
          </a:p>
          <a:p>
            <a:pPr>
              <a:lnSpc>
                <a:spcPct val="150000"/>
              </a:lnSpc>
            </a:pPr>
            <a:r>
              <a:rPr lang="ar-SA" b="1" dirty="0" err="1" smtClean="0"/>
              <a:t>ال</a:t>
            </a:r>
            <a:r>
              <a:rPr lang="ar-QA" b="1" dirty="0" smtClean="0"/>
              <a:t>أداء</a:t>
            </a:r>
            <a:r>
              <a:rPr lang="ar-SA" b="1" dirty="0" smtClean="0"/>
              <a:t> </a:t>
            </a:r>
            <a:r>
              <a:rPr lang="ar-QA" b="1" dirty="0" smtClean="0"/>
              <a:t>النسبي لأسعار البضائع البديلة.</a:t>
            </a:r>
          </a:p>
          <a:p>
            <a:pPr>
              <a:lnSpc>
                <a:spcPct val="150000"/>
              </a:lnSpc>
            </a:pPr>
            <a:r>
              <a:rPr lang="ar-QA" b="1" dirty="0" smtClean="0"/>
              <a:t>تكلفة التحويل التي يتكبدها المشتري.</a:t>
            </a:r>
          </a:p>
          <a:p>
            <a:pPr>
              <a:lnSpc>
                <a:spcPct val="150000"/>
              </a:lnSpc>
            </a:pPr>
            <a:r>
              <a:rPr lang="ar-QA" b="1" dirty="0" smtClean="0"/>
              <a:t>مدى تمايز المنتجات بتصور المشتري.</a:t>
            </a:r>
          </a:p>
          <a:p>
            <a:endParaRPr lang="ar-SA" dirty="0"/>
          </a:p>
        </p:txBody>
      </p:sp>
      <p:sp>
        <p:nvSpPr>
          <p:cNvPr id="4" name="مخطط انسيابي: معالجة متعاقبة 3"/>
          <p:cNvSpPr/>
          <p:nvPr/>
        </p:nvSpPr>
        <p:spPr>
          <a:xfrm>
            <a:off x="1785918" y="357166"/>
            <a:ext cx="5857916" cy="1000132"/>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4400" b="1" dirty="0" smtClean="0">
                <a:solidFill>
                  <a:schemeClr val="accent1">
                    <a:lumMod val="75000"/>
                  </a:schemeClr>
                </a:solidFill>
                <a:effectLst>
                  <a:outerShdw blurRad="38100" dist="38100" dir="2700000" algn="tl">
                    <a:srgbClr val="000000">
                      <a:alpha val="43137"/>
                    </a:srgbClr>
                  </a:outerShdw>
                </a:effectLst>
              </a:rPr>
              <a:t>1) </a:t>
            </a:r>
            <a:r>
              <a:rPr lang="ar-QA" sz="4400" b="1" dirty="0" smtClean="0">
                <a:solidFill>
                  <a:schemeClr val="accent1">
                    <a:lumMod val="75000"/>
                  </a:schemeClr>
                </a:solidFill>
                <a:effectLst>
                  <a:outerShdw blurRad="38100" dist="38100" dir="2700000" algn="tl">
                    <a:srgbClr val="000000">
                      <a:alpha val="43137"/>
                    </a:srgbClr>
                  </a:outerShdw>
                </a:effectLst>
              </a:rPr>
              <a:t>تهديد المنتجات البديلة</a:t>
            </a:r>
            <a:endParaRPr lang="ar-SA" sz="4400" b="1" dirty="0">
              <a:effectLst>
                <a:outerShdw blurRad="38100" dist="38100" dir="2700000" algn="tl">
                  <a:srgbClr val="000000">
                    <a:alpha val="43137"/>
                  </a:srgbClr>
                </a:outerShdw>
              </a:effectLst>
            </a:endParaRPr>
          </a:p>
        </p:txBody>
      </p:sp>
      <p:pic>
        <p:nvPicPr>
          <p:cNvPr id="3074" name="Picture 2" descr="https://encrypted-tbn0.gstatic.com/images?q=tbn:ANd9GcTViz7a_wBKkHC9lSKvVJtfZ3wCg43an7KBPw1YyCr_oPVMbKITzVWBMg">
            <a:hlinkClick r:id="rId2"/>
          </p:cNvPr>
          <p:cNvPicPr>
            <a:picLocks noChangeAspect="1" noChangeArrowheads="1"/>
          </p:cNvPicPr>
          <p:nvPr/>
        </p:nvPicPr>
        <p:blipFill>
          <a:blip r:embed="rId3"/>
          <a:srcRect/>
          <a:stretch>
            <a:fillRect/>
          </a:stretch>
        </p:blipFill>
        <p:spPr bwMode="auto">
          <a:xfrm>
            <a:off x="785786" y="2071678"/>
            <a:ext cx="2571768" cy="3786214"/>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285860"/>
            <a:ext cx="8229600" cy="5214974"/>
          </a:xfrm>
        </p:spPr>
        <p:txBody>
          <a:bodyPr>
            <a:normAutofit fontScale="85000" lnSpcReduction="10000"/>
          </a:bodyPr>
          <a:lstStyle/>
          <a:p>
            <a:pPr algn="just"/>
            <a:r>
              <a:rPr lang="ar-QA" b="1" dirty="0" smtClean="0"/>
              <a:t>ا</a:t>
            </a:r>
            <a:r>
              <a:rPr lang="ar-QA" sz="2800" b="1" dirty="0" smtClean="0"/>
              <a:t>لأسواق المربحة التي تدر عوائد عالية تجتذب الشركات. وهذا يخلق وجود العديد من الشركات المنافسة في السوق مما يتسبب بانخفاض الربح الجزئي للشركة. وما لم يتم الحد من دخول شركات جديدة من قبل الشركات التي تشغل السوق، فإن معدل الربح سينخفض إلى مستوى تنافس</a:t>
            </a:r>
            <a:r>
              <a:rPr lang="ar-SA" sz="2800" b="1" dirty="0" smtClean="0"/>
              <a:t>ي</a:t>
            </a:r>
            <a:endParaRPr lang="ar-QA" sz="2800" b="1" dirty="0" smtClean="0"/>
          </a:p>
          <a:p>
            <a:pPr algn="just"/>
            <a:r>
              <a:rPr lang="ar-QA" sz="2800" b="1" dirty="0" smtClean="0"/>
              <a:t>وجود حواجز للدخول ( براءة الاختراع، والحقوق، الخ.)</a:t>
            </a:r>
          </a:p>
          <a:p>
            <a:pPr algn="just"/>
            <a:r>
              <a:rPr lang="ar-QA" sz="2800" b="1" dirty="0" smtClean="0"/>
              <a:t>اقتصاديات اختلافات المنتج.</a:t>
            </a:r>
          </a:p>
          <a:p>
            <a:pPr algn="just"/>
            <a:r>
              <a:rPr lang="ar-QA" sz="2800" b="1" dirty="0" smtClean="0"/>
              <a:t>العلامة التجارية.</a:t>
            </a:r>
          </a:p>
          <a:p>
            <a:pPr algn="just"/>
            <a:r>
              <a:rPr lang="ar-QA" sz="2800" b="1" dirty="0" smtClean="0"/>
              <a:t>تكاليف التبديل وتكاليف التعمق.</a:t>
            </a:r>
          </a:p>
          <a:p>
            <a:pPr algn="just"/>
            <a:r>
              <a:rPr lang="ar-QA" sz="2800" b="1" dirty="0" smtClean="0"/>
              <a:t>متطلبات رأس المال.</a:t>
            </a:r>
          </a:p>
          <a:p>
            <a:pPr algn="just"/>
            <a:r>
              <a:rPr lang="ar-QA" sz="2800" b="1" dirty="0" smtClean="0"/>
              <a:t>إمكانيات الولوج إلى قنوات التوزيع.</a:t>
            </a:r>
          </a:p>
          <a:p>
            <a:pPr algn="just"/>
            <a:r>
              <a:rPr lang="ar-QA" sz="2800" b="1" dirty="0" smtClean="0"/>
              <a:t>ايجابيات ومنافع التكلفة المطلقة.</a:t>
            </a:r>
          </a:p>
          <a:p>
            <a:pPr algn="just"/>
            <a:r>
              <a:rPr lang="ar-QA" sz="2800" b="1" dirty="0" smtClean="0"/>
              <a:t>ايجابيات ومنافع منحنى التعلم</a:t>
            </a:r>
          </a:p>
          <a:p>
            <a:pPr algn="just"/>
            <a:r>
              <a:rPr lang="ar-QA" sz="2800" b="1" dirty="0" smtClean="0"/>
              <a:t>ردة الفعل الانتقامي المتوقعة من جانب شاغلي السوق الحاليين.</a:t>
            </a:r>
          </a:p>
          <a:p>
            <a:pPr algn="just"/>
            <a:r>
              <a:rPr lang="ar-QA" sz="2800" b="1" dirty="0" smtClean="0"/>
              <a:t>السياسات الحكومية.</a:t>
            </a:r>
          </a:p>
        </p:txBody>
      </p:sp>
      <p:sp>
        <p:nvSpPr>
          <p:cNvPr id="4" name="مخطط انسيابي: معالجة متعاقبة 3"/>
          <p:cNvSpPr/>
          <p:nvPr/>
        </p:nvSpPr>
        <p:spPr>
          <a:xfrm>
            <a:off x="1214414" y="214290"/>
            <a:ext cx="6357982" cy="1000132"/>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4000" b="1" dirty="0" smtClean="0">
                <a:solidFill>
                  <a:schemeClr val="accent1">
                    <a:lumMod val="75000"/>
                  </a:schemeClr>
                </a:solidFill>
                <a:effectLst>
                  <a:outerShdw blurRad="38100" dist="38100" dir="2700000" algn="tl">
                    <a:srgbClr val="000000">
                      <a:alpha val="43137"/>
                    </a:srgbClr>
                  </a:outerShdw>
                </a:effectLst>
              </a:rPr>
              <a:t>2) </a:t>
            </a:r>
            <a:r>
              <a:rPr lang="ar-QA" sz="4000" b="1" dirty="0" smtClean="0">
                <a:solidFill>
                  <a:schemeClr val="accent1">
                    <a:lumMod val="75000"/>
                  </a:schemeClr>
                </a:solidFill>
                <a:effectLst>
                  <a:outerShdw blurRad="38100" dist="38100" dir="2700000" algn="tl">
                    <a:srgbClr val="000000">
                      <a:alpha val="43137"/>
                    </a:srgbClr>
                  </a:outerShdw>
                </a:effectLst>
              </a:rPr>
              <a:t>التهديد من دخول منافسين جدد</a:t>
            </a:r>
            <a:endParaRPr lang="ar-SA" sz="4000" b="1" dirty="0">
              <a:effectLst>
                <a:outerShdw blurRad="38100" dist="38100" dir="2700000" algn="tl">
                  <a:srgbClr val="000000">
                    <a:alpha val="43137"/>
                  </a:srgbClr>
                </a:outerShdw>
              </a:effectLst>
            </a:endParaRPr>
          </a:p>
        </p:txBody>
      </p:sp>
      <p:pic>
        <p:nvPicPr>
          <p:cNvPr id="2050" name="Picture 2" descr="https://encrypted-tbn1.gstatic.com/images?q=tbn:ANd9GcRwg-92gIWHxKrAOZeVpj3MuHx5ZC29qjwCHqva6-AM3ty0x9LWd4Zq1w">
            <a:hlinkClick r:id="rId2"/>
          </p:cNvPr>
          <p:cNvPicPr>
            <a:picLocks noChangeAspect="1" noChangeArrowheads="1"/>
          </p:cNvPicPr>
          <p:nvPr/>
        </p:nvPicPr>
        <p:blipFill>
          <a:blip r:embed="rId3"/>
          <a:srcRect/>
          <a:stretch>
            <a:fillRect/>
          </a:stretch>
        </p:blipFill>
        <p:spPr bwMode="auto">
          <a:xfrm>
            <a:off x="357158" y="2357430"/>
            <a:ext cx="2214578" cy="328614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142984"/>
            <a:ext cx="8643998" cy="5500726"/>
          </a:xfrm>
        </p:spPr>
        <p:txBody>
          <a:bodyPr>
            <a:normAutofit fontScale="70000" lnSpcReduction="20000"/>
          </a:bodyPr>
          <a:lstStyle/>
          <a:p>
            <a:pPr algn="just">
              <a:lnSpc>
                <a:spcPct val="160000"/>
              </a:lnSpc>
            </a:pPr>
            <a:r>
              <a:rPr lang="ar-QA" sz="2900" b="1" dirty="0" smtClean="0"/>
              <a:t>في معظم الصناعات تعد المنافسة من الخصوم المحدد الرئيسي لقدرة الشركة التنافسية في الصناعة والمجال الذي ستنافس فيه.أحيانا المنافسين يتنافسون بشكل عدائي وأحيانا المنافسين يتنافسون في مجالات غير السعر مثل المنافسة في الإبداع والتسويق وغيرها من المجالات.</a:t>
            </a:r>
            <a:br>
              <a:rPr lang="ar-QA" sz="2900" b="1" dirty="0" smtClean="0"/>
            </a:br>
            <a:endParaRPr lang="ar-QA" sz="2900" b="1" dirty="0" smtClean="0"/>
          </a:p>
          <a:p>
            <a:pPr>
              <a:lnSpc>
                <a:spcPct val="160000"/>
              </a:lnSpc>
            </a:pPr>
            <a:r>
              <a:rPr lang="ar-QA" sz="2900" b="1" dirty="0" smtClean="0"/>
              <a:t>تفاوت وتناوب الإفراط في الصناعة.</a:t>
            </a:r>
          </a:p>
          <a:p>
            <a:pPr>
              <a:lnSpc>
                <a:spcPct val="160000"/>
              </a:lnSpc>
            </a:pPr>
            <a:r>
              <a:rPr lang="ar-QA" sz="2900" b="1" dirty="0" smtClean="0"/>
              <a:t>عوائق أمام الخروج من السوق.</a:t>
            </a:r>
          </a:p>
          <a:p>
            <a:pPr>
              <a:lnSpc>
                <a:spcPct val="160000"/>
              </a:lnSpc>
            </a:pPr>
            <a:r>
              <a:rPr lang="ar-QA" sz="2900" b="1" dirty="0" smtClean="0"/>
              <a:t>التعقيد في المعلومات وعدم التناظر.</a:t>
            </a:r>
          </a:p>
          <a:p>
            <a:pPr>
              <a:lnSpc>
                <a:spcPct val="160000"/>
              </a:lnSpc>
            </a:pPr>
            <a:r>
              <a:rPr lang="ar-QA" sz="2900" b="1" dirty="0" smtClean="0"/>
              <a:t>اقتصاديات الحجم الكبير</a:t>
            </a:r>
            <a:r>
              <a:rPr lang="ar-SA" sz="2900" b="1" dirty="0" smtClean="0"/>
              <a:t>.</a:t>
            </a:r>
            <a:endParaRPr lang="ar-QA" sz="2900" b="1" dirty="0" smtClean="0"/>
          </a:p>
          <a:p>
            <a:pPr>
              <a:lnSpc>
                <a:spcPct val="160000"/>
              </a:lnSpc>
            </a:pPr>
            <a:r>
              <a:rPr lang="ar-QA" sz="2900" b="1" dirty="0" smtClean="0"/>
              <a:t>مستوى تكلفة الإعلانات.</a:t>
            </a:r>
          </a:p>
          <a:p>
            <a:pPr>
              <a:lnSpc>
                <a:spcPct val="160000"/>
              </a:lnSpc>
            </a:pPr>
            <a:r>
              <a:rPr lang="ar-QA" sz="2900" b="1" dirty="0" smtClean="0"/>
              <a:t>التوفير في التكاليف لإحجام السلع الكبيرة.</a:t>
            </a:r>
          </a:p>
          <a:p>
            <a:pPr>
              <a:lnSpc>
                <a:spcPct val="160000"/>
              </a:lnSpc>
            </a:pPr>
            <a:r>
              <a:rPr lang="ar-QA" sz="2900" b="1" dirty="0" smtClean="0"/>
              <a:t>الميزة التنافسية المستمدة من خلال الارتجال.</a:t>
            </a:r>
          </a:p>
          <a:p>
            <a:endParaRPr lang="ar-SA" dirty="0"/>
          </a:p>
        </p:txBody>
      </p:sp>
      <p:sp>
        <p:nvSpPr>
          <p:cNvPr id="4" name="مخطط انسيابي: معالجة متعاقبة 3"/>
          <p:cNvSpPr/>
          <p:nvPr/>
        </p:nvSpPr>
        <p:spPr>
          <a:xfrm>
            <a:off x="1571604" y="214290"/>
            <a:ext cx="5843622" cy="857256"/>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4000" b="1" dirty="0" smtClean="0">
                <a:solidFill>
                  <a:schemeClr val="accent1">
                    <a:lumMod val="75000"/>
                  </a:schemeClr>
                </a:solidFill>
                <a:effectLst>
                  <a:outerShdw blurRad="38100" dist="38100" dir="2700000" algn="tl">
                    <a:srgbClr val="000000">
                      <a:alpha val="43137"/>
                    </a:srgbClr>
                  </a:outerShdw>
                </a:effectLst>
              </a:rPr>
              <a:t>3</a:t>
            </a:r>
            <a:r>
              <a:rPr lang="ar-SA" sz="4000" b="1" dirty="0" smtClean="0">
                <a:solidFill>
                  <a:schemeClr val="accent1">
                    <a:lumMod val="75000"/>
                  </a:schemeClr>
                </a:solidFill>
                <a:effectLst>
                  <a:outerShdw blurRad="38100" dist="38100" dir="2700000" algn="tl">
                    <a:srgbClr val="000000">
                      <a:alpha val="43137"/>
                    </a:srgbClr>
                  </a:outerShdw>
                </a:effectLst>
              </a:rPr>
              <a:t>)</a:t>
            </a:r>
            <a:r>
              <a:rPr lang="ar-QA" sz="4000" b="1" dirty="0" smtClean="0">
                <a:solidFill>
                  <a:schemeClr val="accent1">
                    <a:lumMod val="75000"/>
                  </a:schemeClr>
                </a:solidFill>
                <a:effectLst>
                  <a:outerShdw blurRad="38100" dist="38100" dir="2700000" algn="tl">
                    <a:srgbClr val="000000">
                      <a:alpha val="43137"/>
                    </a:srgbClr>
                  </a:outerShdw>
                </a:effectLst>
              </a:rPr>
              <a:t> حدة المنافسة من الخصوم</a:t>
            </a:r>
            <a:endParaRPr lang="ar-SA" sz="4000" b="1" dirty="0">
              <a:effectLst>
                <a:outerShdw blurRad="38100" dist="38100" dir="2700000" algn="tl">
                  <a:srgbClr val="000000">
                    <a:alpha val="43137"/>
                  </a:srgbClr>
                </a:outerShdw>
              </a:effectLst>
            </a:endParaRPr>
          </a:p>
        </p:txBody>
      </p:sp>
      <p:pic>
        <p:nvPicPr>
          <p:cNvPr id="6146" name="Picture 2" descr="https://encrypted-tbn1.gstatic.com/images?q=tbn:ANd9GcRNccof-skHyxuxMeRi_INnfY6twOziFo97eaT6JM2GnKjMwSOnDi5TMK4">
            <a:hlinkClick r:id="rId2"/>
          </p:cNvPr>
          <p:cNvPicPr>
            <a:picLocks noChangeAspect="1" noChangeArrowheads="1"/>
          </p:cNvPicPr>
          <p:nvPr/>
        </p:nvPicPr>
        <p:blipFill>
          <a:blip r:embed="rId3"/>
          <a:srcRect/>
          <a:stretch>
            <a:fillRect/>
          </a:stretch>
        </p:blipFill>
        <p:spPr bwMode="auto">
          <a:xfrm>
            <a:off x="1214414" y="2571744"/>
            <a:ext cx="3357586" cy="342902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57158" y="1214422"/>
            <a:ext cx="8501122" cy="5429288"/>
          </a:xfrm>
        </p:spPr>
        <p:txBody>
          <a:bodyPr>
            <a:normAutofit fontScale="85000" lnSpcReduction="20000"/>
          </a:bodyPr>
          <a:lstStyle/>
          <a:p>
            <a:pPr>
              <a:lnSpc>
                <a:spcPct val="120000"/>
              </a:lnSpc>
              <a:buFont typeface="Wingdings" pitchFamily="2" charset="2"/>
              <a:buChar char="Ø"/>
            </a:pPr>
            <a:r>
              <a:rPr lang="ar-QA" b="1" dirty="0" smtClean="0"/>
              <a:t>تعرف أيضا بالقدرة التفاوضية لسوق النواتج. قدرة العملاء على وضع الشركة تحت ضغط ما يؤثر أيضا على حساسية الزبائن للتغيرات في الأسعار.</a:t>
            </a:r>
          </a:p>
          <a:p>
            <a:pPr>
              <a:lnSpc>
                <a:spcPct val="120000"/>
              </a:lnSpc>
            </a:pPr>
            <a:r>
              <a:rPr lang="ar-QA" b="1" dirty="0" smtClean="0"/>
              <a:t>نسبة المشترين إلى الشركة.</a:t>
            </a:r>
          </a:p>
          <a:p>
            <a:pPr>
              <a:lnSpc>
                <a:spcPct val="120000"/>
              </a:lnSpc>
            </a:pPr>
            <a:r>
              <a:rPr lang="ar-QA" b="1" dirty="0" smtClean="0"/>
              <a:t>درجة الاعتماد على قنوات التوزيع القائمة.</a:t>
            </a:r>
          </a:p>
          <a:p>
            <a:pPr>
              <a:lnSpc>
                <a:spcPct val="120000"/>
              </a:lnSpc>
            </a:pPr>
            <a:r>
              <a:rPr lang="ar-QA" b="1" dirty="0" smtClean="0"/>
              <a:t>مدى نفوذ المساومة وبخاصة في الصناعات التي تكون التكاليف الثابتة عالية فيها.</a:t>
            </a:r>
          </a:p>
          <a:p>
            <a:pPr>
              <a:lnSpc>
                <a:spcPct val="120000"/>
              </a:lnSpc>
            </a:pPr>
            <a:r>
              <a:rPr lang="ar-QA" b="1" dirty="0" smtClean="0"/>
              <a:t>حجم شريحة المشترين.</a:t>
            </a:r>
          </a:p>
          <a:p>
            <a:pPr>
              <a:lnSpc>
                <a:spcPct val="120000"/>
              </a:lnSpc>
            </a:pPr>
            <a:r>
              <a:rPr lang="ar-QA" b="1" dirty="0" smtClean="0"/>
              <a:t>تكلفة التبديل للمشترين بالمقارنة مع تكلفة الشركة للتبديل.</a:t>
            </a:r>
          </a:p>
          <a:p>
            <a:pPr>
              <a:lnSpc>
                <a:spcPct val="120000"/>
              </a:lnSpc>
            </a:pPr>
            <a:r>
              <a:rPr lang="ar-QA" b="1" dirty="0" smtClean="0"/>
              <a:t>مدى توافر المعلومات للمشتري.</a:t>
            </a:r>
          </a:p>
          <a:p>
            <a:pPr>
              <a:lnSpc>
                <a:spcPct val="120000"/>
              </a:lnSpc>
            </a:pPr>
            <a:r>
              <a:rPr lang="ar-QA" b="1" dirty="0" smtClean="0"/>
              <a:t>قدرة الشركة على الدمج الخلفي.</a:t>
            </a:r>
          </a:p>
          <a:p>
            <a:pPr>
              <a:lnSpc>
                <a:spcPct val="120000"/>
              </a:lnSpc>
            </a:pPr>
            <a:r>
              <a:rPr lang="ar-QA" b="1" dirty="0" smtClean="0"/>
              <a:t>توافر المنتجات البديلة.</a:t>
            </a:r>
          </a:p>
          <a:p>
            <a:pPr>
              <a:lnSpc>
                <a:spcPct val="120000"/>
              </a:lnSpc>
            </a:pPr>
            <a:r>
              <a:rPr lang="ar-QA" b="1" dirty="0" smtClean="0"/>
              <a:t>مدى حساسية المشتري إلى التغيرات بالأسعار.</a:t>
            </a:r>
          </a:p>
          <a:p>
            <a:pPr>
              <a:lnSpc>
                <a:spcPct val="120000"/>
              </a:lnSpc>
            </a:pPr>
            <a:r>
              <a:rPr lang="ar-QA" b="1" dirty="0" smtClean="0"/>
              <a:t>الميزات الفريدة لمنتجات الصناعة المختلفة.</a:t>
            </a:r>
          </a:p>
          <a:p>
            <a:pPr>
              <a:lnSpc>
                <a:spcPct val="120000"/>
              </a:lnSpc>
            </a:pPr>
            <a:r>
              <a:rPr lang="ar-QA" b="1" dirty="0" smtClean="0"/>
              <a:t>تحليل حداثة العمليات الشرائية, ترددها وتكرارها ,والقيمة المالية.</a:t>
            </a:r>
          </a:p>
          <a:p>
            <a:endParaRPr lang="ar-SA" dirty="0"/>
          </a:p>
        </p:txBody>
      </p:sp>
      <p:sp>
        <p:nvSpPr>
          <p:cNvPr id="4" name="مخطط انسيابي: معالجة متعاقبة 3"/>
          <p:cNvSpPr/>
          <p:nvPr/>
        </p:nvSpPr>
        <p:spPr>
          <a:xfrm>
            <a:off x="1785918" y="285728"/>
            <a:ext cx="5715040" cy="857256"/>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4000" b="1" dirty="0" smtClean="0">
                <a:solidFill>
                  <a:schemeClr val="accent1">
                    <a:lumMod val="75000"/>
                  </a:schemeClr>
                </a:solidFill>
                <a:effectLst>
                  <a:outerShdw blurRad="38100" dist="38100" dir="2700000" algn="tl">
                    <a:srgbClr val="000000">
                      <a:alpha val="43137"/>
                    </a:srgbClr>
                  </a:outerShdw>
                </a:effectLst>
              </a:rPr>
              <a:t>4</a:t>
            </a:r>
            <a:r>
              <a:rPr lang="ar-SA" sz="4000" b="1" dirty="0" smtClean="0">
                <a:solidFill>
                  <a:schemeClr val="accent1">
                    <a:lumMod val="75000"/>
                  </a:schemeClr>
                </a:solidFill>
                <a:effectLst>
                  <a:outerShdw blurRad="38100" dist="38100" dir="2700000" algn="tl">
                    <a:srgbClr val="000000">
                      <a:alpha val="43137"/>
                    </a:srgbClr>
                  </a:outerShdw>
                </a:effectLst>
              </a:rPr>
              <a:t>)</a:t>
            </a:r>
            <a:r>
              <a:rPr lang="ar-QA" sz="4000" b="1" dirty="0" smtClean="0">
                <a:solidFill>
                  <a:schemeClr val="accent1">
                    <a:lumMod val="75000"/>
                  </a:schemeClr>
                </a:solidFill>
                <a:effectLst>
                  <a:outerShdw blurRad="38100" dist="38100" dir="2700000" algn="tl">
                    <a:srgbClr val="000000">
                      <a:alpha val="43137"/>
                    </a:srgbClr>
                  </a:outerShdw>
                </a:effectLst>
              </a:rPr>
              <a:t> القوة التفاوضية للعملاء</a:t>
            </a:r>
            <a:endParaRPr lang="ar-SA" sz="4000" b="1" dirty="0">
              <a:effectLst>
                <a:outerShdw blurRad="38100" dist="38100" dir="2700000" algn="tl">
                  <a:srgbClr val="000000">
                    <a:alpha val="43137"/>
                  </a:srgbClr>
                </a:outerShdw>
              </a:effectLst>
            </a:endParaRPr>
          </a:p>
        </p:txBody>
      </p:sp>
      <p:pic>
        <p:nvPicPr>
          <p:cNvPr id="5122" name="Picture 2" descr="https://encrypted-tbn0.gstatic.com/images?q=tbn:ANd9GcRYxqVtAw14UeeFYvJSgu0m51FXDlyy0rJJAHqMaVdtgEuQfwLSYo-Yjw">
            <a:hlinkClick r:id="rId2"/>
          </p:cNvPr>
          <p:cNvPicPr>
            <a:picLocks noChangeAspect="1" noChangeArrowheads="1"/>
          </p:cNvPicPr>
          <p:nvPr/>
        </p:nvPicPr>
        <p:blipFill>
          <a:blip r:embed="rId3"/>
          <a:srcRect/>
          <a:stretch>
            <a:fillRect/>
          </a:stretch>
        </p:blipFill>
        <p:spPr bwMode="auto">
          <a:xfrm>
            <a:off x="500034" y="3214686"/>
            <a:ext cx="2428892" cy="2714644"/>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85860"/>
            <a:ext cx="8715436" cy="5214974"/>
          </a:xfrm>
        </p:spPr>
        <p:txBody>
          <a:bodyPr>
            <a:normAutofit fontScale="92500" lnSpcReduction="10000"/>
          </a:bodyPr>
          <a:lstStyle/>
          <a:p>
            <a:pPr>
              <a:lnSpc>
                <a:spcPct val="150000"/>
              </a:lnSpc>
            </a:pPr>
            <a:r>
              <a:rPr lang="ar-QA" b="1" dirty="0" smtClean="0"/>
              <a:t>توصف أحيانا بالقدرة التفاوضية لسوق </a:t>
            </a:r>
            <a:r>
              <a:rPr lang="ar-QA" b="1" dirty="0" err="1" smtClean="0"/>
              <a:t>المدخلا</a:t>
            </a:r>
            <a:r>
              <a:rPr lang="ar-SA" b="1" dirty="0" smtClean="0"/>
              <a:t>ت</a:t>
            </a:r>
            <a:r>
              <a:rPr lang="ar-QA" b="1" dirty="0" smtClean="0"/>
              <a:t>. موردي المواد الخام ,والمكونات، والعمالة، والخدمات (مثل الخبراء) للشركة يمكن أن يشكلوا مصدر قوى تضغط على الشركة. فالموردين قد يرفضون العمل مع الشركة، أو على سبيل المثال يفرضون أسعار باهظة للموارد الخاصة والمهمة.</a:t>
            </a:r>
          </a:p>
          <a:p>
            <a:pPr>
              <a:lnSpc>
                <a:spcPct val="150000"/>
              </a:lnSpc>
            </a:pPr>
            <a:r>
              <a:rPr lang="ar-QA" b="1" dirty="0" smtClean="0"/>
              <a:t>تكاليف التبديل للموردين بالمقارنة تكاليف التبديل للشركة.</a:t>
            </a:r>
          </a:p>
          <a:p>
            <a:pPr>
              <a:lnSpc>
                <a:spcPct val="150000"/>
              </a:lnSpc>
            </a:pPr>
            <a:r>
              <a:rPr lang="ar-QA" b="1" dirty="0" smtClean="0"/>
              <a:t>درجة التمايز </a:t>
            </a:r>
            <a:r>
              <a:rPr lang="ar-QA" b="1" dirty="0" err="1" smtClean="0"/>
              <a:t>لمدخلات</a:t>
            </a:r>
            <a:r>
              <a:rPr lang="ar-QA" b="1" dirty="0" smtClean="0"/>
              <a:t> الصناعة.</a:t>
            </a:r>
          </a:p>
          <a:p>
            <a:pPr>
              <a:lnSpc>
                <a:spcPct val="150000"/>
              </a:lnSpc>
            </a:pPr>
            <a:r>
              <a:rPr lang="ar-QA" b="1" dirty="0" smtClean="0"/>
              <a:t>توافر </a:t>
            </a:r>
            <a:r>
              <a:rPr lang="ar-QA" b="1" dirty="0" err="1" smtClean="0"/>
              <a:t>مدخلات</a:t>
            </a:r>
            <a:r>
              <a:rPr lang="ar-QA" b="1" dirty="0" smtClean="0"/>
              <a:t> بديلة.</a:t>
            </a:r>
          </a:p>
          <a:p>
            <a:pPr>
              <a:lnSpc>
                <a:spcPct val="150000"/>
              </a:lnSpc>
            </a:pPr>
            <a:r>
              <a:rPr lang="ar-QA" b="1" dirty="0" smtClean="0"/>
              <a:t>نسبة الموردين إلى الشركات.</a:t>
            </a:r>
          </a:p>
          <a:p>
            <a:pPr>
              <a:lnSpc>
                <a:spcPct val="150000"/>
              </a:lnSpc>
            </a:pPr>
            <a:r>
              <a:rPr lang="ar-QA" b="1" dirty="0" smtClean="0"/>
              <a:t>تضامن الموظفين (مثل النقابات العمالية).</a:t>
            </a:r>
          </a:p>
          <a:p>
            <a:endParaRPr lang="ar-SA" dirty="0"/>
          </a:p>
        </p:txBody>
      </p:sp>
      <p:sp>
        <p:nvSpPr>
          <p:cNvPr id="4" name="مخطط انسيابي: معالجة متعاقبة 3"/>
          <p:cNvSpPr/>
          <p:nvPr/>
        </p:nvSpPr>
        <p:spPr>
          <a:xfrm>
            <a:off x="1428728" y="285728"/>
            <a:ext cx="6572296" cy="928694"/>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QA" sz="4400" b="1" dirty="0" smtClean="0">
                <a:solidFill>
                  <a:schemeClr val="accent1">
                    <a:lumMod val="75000"/>
                  </a:schemeClr>
                </a:solidFill>
                <a:effectLst>
                  <a:outerShdw blurRad="38100" dist="38100" dir="2700000" algn="tl">
                    <a:srgbClr val="000000">
                      <a:alpha val="43137"/>
                    </a:srgbClr>
                  </a:outerShdw>
                </a:effectLst>
              </a:rPr>
              <a:t>5</a:t>
            </a:r>
            <a:r>
              <a:rPr lang="ar-SA" sz="4400" b="1" dirty="0" smtClean="0">
                <a:solidFill>
                  <a:schemeClr val="accent1">
                    <a:lumMod val="75000"/>
                  </a:schemeClr>
                </a:solidFill>
                <a:effectLst>
                  <a:outerShdw blurRad="38100" dist="38100" dir="2700000" algn="tl">
                    <a:srgbClr val="000000">
                      <a:alpha val="43137"/>
                    </a:srgbClr>
                  </a:outerShdw>
                </a:effectLst>
              </a:rPr>
              <a:t>)</a:t>
            </a:r>
            <a:r>
              <a:rPr lang="ar-QA" sz="4400" b="1" dirty="0" smtClean="0">
                <a:solidFill>
                  <a:schemeClr val="accent1">
                    <a:lumMod val="75000"/>
                  </a:schemeClr>
                </a:solidFill>
                <a:effectLst>
                  <a:outerShdw blurRad="38100" dist="38100" dir="2700000" algn="tl">
                    <a:srgbClr val="000000">
                      <a:alpha val="43137"/>
                    </a:srgbClr>
                  </a:outerShdw>
                </a:effectLst>
              </a:rPr>
              <a:t> القوة التفاوضية للموردين</a:t>
            </a:r>
            <a:endParaRPr lang="ar-SA" sz="4400" b="1" dirty="0">
              <a:effectLst>
                <a:outerShdw blurRad="38100" dist="38100" dir="2700000" algn="tl">
                  <a:srgbClr val="000000">
                    <a:alpha val="43137"/>
                  </a:srgbClr>
                </a:outerShdw>
              </a:effectLst>
            </a:endParaRPr>
          </a:p>
        </p:txBody>
      </p:sp>
      <p:pic>
        <p:nvPicPr>
          <p:cNvPr id="4098" name="Picture 2" descr="https://encrypted-tbn3.gstatic.com/images?q=tbn:ANd9GcTRJ7cacI2X5sgN3z7miT3rq6QyI4oRVrmC6EicLQI0TrqDZUHwTIbOQQ">
            <a:hlinkClick r:id="rId2"/>
          </p:cNvPr>
          <p:cNvPicPr>
            <a:picLocks noChangeAspect="1" noChangeArrowheads="1"/>
          </p:cNvPicPr>
          <p:nvPr/>
        </p:nvPicPr>
        <p:blipFill>
          <a:blip r:embed="rId3"/>
          <a:srcRect/>
          <a:stretch>
            <a:fillRect/>
          </a:stretch>
        </p:blipFill>
        <p:spPr bwMode="auto">
          <a:xfrm>
            <a:off x="785786" y="4000504"/>
            <a:ext cx="4000528" cy="192882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4876630"/>
          </a:xfrm>
        </p:spPr>
        <p:txBody>
          <a:bodyPr>
            <a:normAutofit/>
          </a:bodyPr>
          <a:lstStyle/>
          <a:p>
            <a:pPr marL="624078" indent="-514350">
              <a:buNone/>
            </a:pPr>
            <a:endParaRPr lang="ar-SA" sz="500" dirty="0" smtClean="0"/>
          </a:p>
          <a:p>
            <a:pPr marL="624078" indent="-514350">
              <a:buNone/>
            </a:pPr>
            <a:endParaRPr lang="ar-SA" sz="900" dirty="0" smtClean="0"/>
          </a:p>
          <a:p>
            <a:pPr marL="624078" lvl="0" indent="-514350">
              <a:buNone/>
            </a:pPr>
            <a:r>
              <a:rPr lang="ar-SA" sz="2400" b="1" dirty="0" smtClean="0">
                <a:solidFill>
                  <a:schemeClr val="accent1">
                    <a:lumMod val="75000"/>
                  </a:schemeClr>
                </a:solidFill>
              </a:rPr>
              <a:t>1- </a:t>
            </a:r>
            <a:r>
              <a:rPr lang="ar-KW" sz="2400" b="1" dirty="0" smtClean="0">
                <a:solidFill>
                  <a:schemeClr val="accent1">
                    <a:lumMod val="75000"/>
                  </a:schemeClr>
                </a:solidFill>
              </a:rPr>
              <a:t>ما سرعة نمو السوق؟ </a:t>
            </a:r>
            <a:endParaRPr lang="en-US" sz="2400" b="1" dirty="0" smtClean="0">
              <a:solidFill>
                <a:schemeClr val="accent1">
                  <a:lumMod val="75000"/>
                </a:schemeClr>
              </a:solidFill>
            </a:endParaRPr>
          </a:p>
          <a:p>
            <a:pPr lvl="0">
              <a:buNone/>
            </a:pPr>
            <a:r>
              <a:rPr lang="ar-KW" sz="2400" b="1" dirty="0" smtClean="0"/>
              <a:t>ينمو بسرعة</a:t>
            </a:r>
            <a:r>
              <a:rPr lang="en-US" sz="2400" b="1" dirty="0" smtClean="0"/>
              <a:t>		</a:t>
            </a:r>
            <a:r>
              <a:rPr lang="ar-KW" sz="2400" b="1" dirty="0" smtClean="0"/>
              <a:t>وسط</a:t>
            </a:r>
            <a:r>
              <a:rPr lang="en-US" sz="2400" b="1" dirty="0" smtClean="0"/>
              <a:t>		</a:t>
            </a:r>
            <a:r>
              <a:rPr lang="ar-KW" sz="2400" b="1" dirty="0" smtClean="0"/>
              <a:t>بطيء</a:t>
            </a:r>
            <a:endParaRPr lang="en-US" sz="2400" b="1" dirty="0" smtClean="0"/>
          </a:p>
          <a:p>
            <a:pPr lvl="0"/>
            <a:endParaRPr lang="en-US" sz="3600" b="1" dirty="0" smtClean="0"/>
          </a:p>
          <a:p>
            <a:pPr lvl="0">
              <a:buNone/>
            </a:pPr>
            <a:endParaRPr lang="ar-SA" sz="7200" b="1" dirty="0" smtClean="0"/>
          </a:p>
          <a:p>
            <a:pPr>
              <a:buNone/>
            </a:pPr>
            <a:r>
              <a:rPr lang="ar-SA" sz="2000" b="1" dirty="0" smtClean="0">
                <a:solidFill>
                  <a:schemeClr val="accent1">
                    <a:lumMod val="75000"/>
                  </a:schemeClr>
                </a:solidFill>
              </a:rPr>
              <a:t>2- </a:t>
            </a:r>
            <a:r>
              <a:rPr lang="ar-KW" sz="2400" b="1" dirty="0" smtClean="0">
                <a:solidFill>
                  <a:schemeClr val="accent1">
                    <a:lumMod val="75000"/>
                  </a:schemeClr>
                </a:solidFill>
              </a:rPr>
              <a:t>كم حصتك المتوقعة خلال سنة في السوق:       %</a:t>
            </a:r>
            <a:endParaRPr lang="en-US" sz="700" b="1" dirty="0" smtClean="0"/>
          </a:p>
          <a:p>
            <a:pPr>
              <a:buNone/>
            </a:pPr>
            <a:r>
              <a:rPr lang="ar-KW" sz="2000" b="1" dirty="0" smtClean="0"/>
              <a:t>الحصة تقاس كالتالي :</a:t>
            </a:r>
            <a:r>
              <a:rPr lang="en-US" sz="2000" b="1" dirty="0" smtClean="0"/>
              <a:t> </a:t>
            </a:r>
          </a:p>
          <a:p>
            <a:pPr>
              <a:buNone/>
            </a:pPr>
            <a:r>
              <a:rPr lang="ar-KW" sz="2000" b="1" dirty="0" smtClean="0"/>
              <a:t>المبيعات المتوقعة خلال 12 شهرا</a:t>
            </a:r>
            <a:r>
              <a:rPr lang="ar-SA" sz="2000" b="1" dirty="0" smtClean="0"/>
              <a:t> ÷ </a:t>
            </a:r>
            <a:r>
              <a:rPr lang="ar-KW" sz="2000" b="1" dirty="0" smtClean="0"/>
              <a:t>جميع مبيعات المنافسين خلال 12 شهرا</a:t>
            </a:r>
            <a:r>
              <a:rPr lang="ar-SA" sz="2000" b="1" dirty="0" smtClean="0"/>
              <a:t> × 100%</a:t>
            </a:r>
          </a:p>
        </p:txBody>
      </p:sp>
      <p:sp>
        <p:nvSpPr>
          <p:cNvPr id="2" name="عنوان 1"/>
          <p:cNvSpPr>
            <a:spLocks noGrp="1"/>
          </p:cNvSpPr>
          <p:nvPr>
            <p:ph type="title"/>
          </p:nvPr>
        </p:nvSpPr>
        <p:spPr/>
        <p:txBody>
          <a:bodyPr/>
          <a:lstStyle/>
          <a:p>
            <a:pPr algn="ctr"/>
            <a:r>
              <a:rPr lang="ar-SA" dirty="0" smtClean="0"/>
              <a:t>تابع التسويق</a:t>
            </a: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357298"/>
          </a:xfrm>
          <a:prstGeom prst="rect">
            <a:avLst/>
          </a:prstGeom>
        </p:spPr>
      </p:pic>
      <p:sp>
        <p:nvSpPr>
          <p:cNvPr id="6" name="مستطيل 5"/>
          <p:cNvSpPr/>
          <p:nvPr/>
        </p:nvSpPr>
        <p:spPr>
          <a:xfrm>
            <a:off x="4786314" y="1285860"/>
            <a:ext cx="3986234" cy="500066"/>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endParaRPr lang="ar-SA" sz="2400" b="1" dirty="0" smtClean="0"/>
          </a:p>
          <a:p>
            <a:pPr lvl="0" algn="ctr"/>
            <a:r>
              <a:rPr lang="ar-SA" sz="2400" b="1" dirty="0" smtClean="0"/>
              <a:t>4) </a:t>
            </a:r>
            <a:r>
              <a:rPr lang="ar-KW" sz="2400" b="1" dirty="0" smtClean="0"/>
              <a:t>مصفوفة الحصة والنمو</a:t>
            </a:r>
            <a:r>
              <a:rPr lang="ar-KW" b="1" dirty="0" smtClean="0"/>
              <a:t> </a:t>
            </a:r>
            <a:endParaRPr lang="en-US" dirty="0" smtClean="0"/>
          </a:p>
          <a:p>
            <a:pPr algn="ctr"/>
            <a:endParaRPr lang="ar-SA" dirty="0"/>
          </a:p>
        </p:txBody>
      </p:sp>
      <p:sp>
        <p:nvSpPr>
          <p:cNvPr id="7" name="سداسي 6"/>
          <p:cNvSpPr/>
          <p:nvPr/>
        </p:nvSpPr>
        <p:spPr>
          <a:xfrm>
            <a:off x="1714480" y="2643182"/>
            <a:ext cx="6643734" cy="142876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KW" b="1" dirty="0" smtClean="0"/>
              <a:t>ملاحظات: السرعة تقاس كالتالي : </a:t>
            </a:r>
            <a:endParaRPr lang="ar-SA" b="1" dirty="0" smtClean="0"/>
          </a:p>
          <a:p>
            <a:pPr lvl="0"/>
            <a:endParaRPr lang="en-US" sz="1050" dirty="0" smtClean="0"/>
          </a:p>
          <a:p>
            <a:r>
              <a:rPr lang="ar-KW" b="1" dirty="0" smtClean="0"/>
              <a:t>          مجموع المبيعات في هذا المجال العام الماضي    </a:t>
            </a:r>
            <a:endParaRPr lang="en-US" dirty="0" smtClean="0"/>
          </a:p>
          <a:p>
            <a:r>
              <a:rPr lang="ar-KW" b="1" dirty="0" smtClean="0"/>
              <a:t>                    مجموع المبيعات في هذا المجال العام الذي سبقه          </a:t>
            </a:r>
            <a:endParaRPr lang="en-US" dirty="0" smtClean="0"/>
          </a:p>
          <a:p>
            <a:r>
              <a:rPr lang="ar-KW" b="1" dirty="0" smtClean="0"/>
              <a:t>السريع فوق 10% ، المتوسط 5 إلى 10% ، البطيء أقل من 5 %</a:t>
            </a:r>
          </a:p>
        </p:txBody>
      </p:sp>
      <p:sp>
        <p:nvSpPr>
          <p:cNvPr id="8" name="سداسي 7"/>
          <p:cNvSpPr/>
          <p:nvPr/>
        </p:nvSpPr>
        <p:spPr>
          <a:xfrm>
            <a:off x="1785918" y="5572140"/>
            <a:ext cx="6632868" cy="112871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KW" b="1" dirty="0" smtClean="0"/>
              <a:t>ملاحظات: </a:t>
            </a:r>
            <a:endParaRPr lang="en-US" b="1" dirty="0" smtClean="0"/>
          </a:p>
          <a:p>
            <a:pPr lvl="0"/>
            <a:r>
              <a:rPr lang="ar-KW" b="1" dirty="0" smtClean="0"/>
              <a:t>المسألة تقديرية فلا تتردد في توقع الإجابة</a:t>
            </a:r>
            <a:endParaRPr lang="en-US" b="1" dirty="0" smtClean="0"/>
          </a:p>
          <a:p>
            <a:pPr lvl="0"/>
            <a:r>
              <a:rPr lang="ar-KW" b="1" dirty="0" smtClean="0"/>
              <a:t>المعلومات عن المنافسين متوفرة في العادة فاجمع المعلومات أو قدرها</a:t>
            </a:r>
            <a:endParaRPr lang="en-US" b="1" dirty="0" smtClean="0"/>
          </a:p>
        </p:txBody>
      </p:sp>
      <p:pic>
        <p:nvPicPr>
          <p:cNvPr id="46082" name="Picture 2" descr="https://encrypted-tbn1.gstatic.com/images?q=tbn:ANd9GcRbLIzeRsKiwVIVXISxoHLjrH_2LqeNcdTlB1KL3yjk4zo8chICXme2IpyJ">
            <a:hlinkClick r:id="rId4"/>
          </p:cNvPr>
          <p:cNvPicPr>
            <a:picLocks noChangeAspect="1" noChangeArrowheads="1"/>
          </p:cNvPicPr>
          <p:nvPr/>
        </p:nvPicPr>
        <p:blipFill>
          <a:blip r:embed="rId5"/>
          <a:srcRect/>
          <a:stretch>
            <a:fillRect/>
          </a:stretch>
        </p:blipFill>
        <p:spPr bwMode="auto">
          <a:xfrm>
            <a:off x="0" y="1785926"/>
            <a:ext cx="1609695" cy="3429024"/>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lvl="0">
              <a:buNone/>
            </a:pPr>
            <a:r>
              <a:rPr lang="ar-SA" sz="2400" b="1" dirty="0" smtClean="0">
                <a:solidFill>
                  <a:schemeClr val="accent1">
                    <a:lumMod val="75000"/>
                  </a:schemeClr>
                </a:solidFill>
              </a:rPr>
              <a:t>3- </a:t>
            </a:r>
            <a:r>
              <a:rPr lang="ar-KW" sz="2400" b="1" dirty="0" smtClean="0">
                <a:solidFill>
                  <a:schemeClr val="accent1">
                    <a:lumMod val="75000"/>
                  </a:schemeClr>
                </a:solidFill>
              </a:rPr>
              <a:t>ما هو ترتيبك المتوقع بين المنافسين (بعدد الزبائن أو المستفيدين):</a:t>
            </a:r>
            <a:endParaRPr lang="ar-SA" sz="2400" b="1" dirty="0" smtClean="0">
              <a:solidFill>
                <a:schemeClr val="accent1">
                  <a:lumMod val="75000"/>
                </a:schemeClr>
              </a:solidFill>
            </a:endParaRPr>
          </a:p>
          <a:p>
            <a:pPr lvl="0">
              <a:buNone/>
            </a:pPr>
            <a:endParaRPr lang="en-US" sz="1200" dirty="0" smtClean="0">
              <a:solidFill>
                <a:schemeClr val="accent1">
                  <a:lumMod val="75000"/>
                </a:schemeClr>
              </a:solidFill>
            </a:endParaRPr>
          </a:p>
          <a:p>
            <a:pPr lvl="0"/>
            <a:r>
              <a:rPr lang="ar-KW" sz="2400" b="1" dirty="0" smtClean="0">
                <a:solidFill>
                  <a:schemeClr val="accent1">
                    <a:lumMod val="75000"/>
                  </a:schemeClr>
                </a:solidFill>
              </a:rPr>
              <a:t>عالي : </a:t>
            </a:r>
            <a:r>
              <a:rPr lang="ar-KW" sz="2400" b="1" dirty="0" smtClean="0"/>
              <a:t>ضمن 10 % الأوائل</a:t>
            </a:r>
            <a:endParaRPr lang="en-US" sz="2400" dirty="0" smtClean="0"/>
          </a:p>
          <a:p>
            <a:pPr lvl="0"/>
            <a:r>
              <a:rPr lang="ar-KW" sz="2400" b="1" dirty="0" smtClean="0">
                <a:solidFill>
                  <a:schemeClr val="accent1">
                    <a:lumMod val="75000"/>
                  </a:schemeClr>
                </a:solidFill>
              </a:rPr>
              <a:t>وسط : </a:t>
            </a:r>
            <a:r>
              <a:rPr lang="ar-KW" sz="2400" b="1" dirty="0" smtClean="0"/>
              <a:t>بين 50% إلى 90% الأوائل</a:t>
            </a:r>
            <a:endParaRPr lang="en-US" sz="2400" dirty="0" smtClean="0"/>
          </a:p>
          <a:p>
            <a:pPr lvl="0"/>
            <a:r>
              <a:rPr lang="ar-KW" sz="2400" b="1" dirty="0" smtClean="0">
                <a:solidFill>
                  <a:schemeClr val="accent1">
                    <a:lumMod val="75000"/>
                  </a:schemeClr>
                </a:solidFill>
              </a:rPr>
              <a:t>ضعيف: </a:t>
            </a:r>
            <a:r>
              <a:rPr lang="ar-KW" sz="2400" b="1" dirty="0" smtClean="0"/>
              <a:t>ضمن 50% الأخيرين</a:t>
            </a:r>
            <a:endParaRPr lang="en-US" sz="2400" dirty="0" smtClean="0"/>
          </a:p>
          <a:p>
            <a:pPr>
              <a:buNone/>
            </a:pPr>
            <a:endParaRPr lang="ar-SA" sz="1400" dirty="0" smtClean="0"/>
          </a:p>
          <a:p>
            <a:pPr lvl="0">
              <a:buNone/>
            </a:pPr>
            <a:r>
              <a:rPr lang="ar-SA" sz="2400" dirty="0" smtClean="0">
                <a:solidFill>
                  <a:schemeClr val="accent1">
                    <a:lumMod val="75000"/>
                  </a:schemeClr>
                </a:solidFill>
              </a:rPr>
              <a:t>4- </a:t>
            </a:r>
            <a:r>
              <a:rPr lang="ar-KW" sz="2400" b="1" dirty="0" smtClean="0">
                <a:solidFill>
                  <a:schemeClr val="accent1">
                    <a:lumMod val="75000"/>
                  </a:schemeClr>
                </a:solidFill>
              </a:rPr>
              <a:t>هل يستحق المشروع الدخول فيه ؟</a:t>
            </a:r>
            <a:endParaRPr lang="en-US" dirty="0" smtClean="0"/>
          </a:p>
          <a:p>
            <a:pPr>
              <a:buNone/>
            </a:pPr>
            <a:r>
              <a:rPr lang="ar-KW" sz="2400" b="1" dirty="0" smtClean="0"/>
              <a:t>للإجابة على هذا السؤال دعنا ننظر إلى مصفوفة الحصة والنمو</a:t>
            </a:r>
            <a:endParaRPr lang="en-US" sz="2400" dirty="0" smtClean="0"/>
          </a:p>
          <a:p>
            <a:pPr>
              <a:buNone/>
            </a:pP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pic>
        <p:nvPicPr>
          <p:cNvPr id="6" name="Picture 2" descr="https://encrypted-tbn1.gstatic.com/images?q=tbn:ANd9GcQol5VM49X9oOFoxL3tJn6BtGC1wclrOTG9TZIdyaDhuu23RFz2cR8zAJo">
            <a:hlinkClick r:id="rId4"/>
          </p:cNvPr>
          <p:cNvPicPr>
            <a:picLocks noChangeAspect="1" noChangeArrowheads="1"/>
          </p:cNvPicPr>
          <p:nvPr/>
        </p:nvPicPr>
        <p:blipFill>
          <a:blip r:embed="rId5"/>
          <a:srcRect/>
          <a:stretch>
            <a:fillRect/>
          </a:stretch>
        </p:blipFill>
        <p:spPr bwMode="auto">
          <a:xfrm>
            <a:off x="3857588" y="4714884"/>
            <a:ext cx="5286412" cy="2143116"/>
          </a:xfrm>
          <a:prstGeom prst="rect">
            <a:avLst/>
          </a:prstGeom>
          <a:noFill/>
        </p:spPr>
      </p:pic>
      <p:pic>
        <p:nvPicPr>
          <p:cNvPr id="45058" name="Picture 2" descr="https://encrypted-tbn3.gstatic.com/images?q=tbn:ANd9GcT2nVgU0EgfIcTatQDC3j5kWttsZbFcYfrs0JJOAkXK6gIDUVzMTfRhs2c">
            <a:hlinkClick r:id="rId6"/>
          </p:cNvPr>
          <p:cNvPicPr>
            <a:picLocks noChangeAspect="1" noChangeArrowheads="1"/>
          </p:cNvPicPr>
          <p:nvPr/>
        </p:nvPicPr>
        <p:blipFill>
          <a:blip r:embed="rId7"/>
          <a:srcRect/>
          <a:stretch>
            <a:fillRect/>
          </a:stretch>
        </p:blipFill>
        <p:spPr bwMode="auto">
          <a:xfrm>
            <a:off x="571472" y="1928802"/>
            <a:ext cx="2714644" cy="214314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5376672"/>
          </a:xfrm>
        </p:spPr>
        <p:txBody>
          <a:bodyPr>
            <a:normAutofit fontScale="92500" lnSpcReduction="10000"/>
          </a:bodyPr>
          <a:lstStyle/>
          <a:p>
            <a:pPr>
              <a:buNone/>
            </a:pPr>
            <a:endParaRPr lang="ar-SA" dirty="0" smtClean="0"/>
          </a:p>
          <a:p>
            <a:pPr>
              <a:buNone/>
            </a:pPr>
            <a:r>
              <a:rPr lang="ar-SA" dirty="0" smtClean="0"/>
              <a:t>            </a:t>
            </a:r>
            <a:r>
              <a:rPr lang="ar-SA" b="1" dirty="0" smtClean="0"/>
              <a:t>عالي</a:t>
            </a:r>
          </a:p>
          <a:p>
            <a:pPr>
              <a:buNone/>
            </a:pPr>
            <a:endParaRPr lang="ar-SA" dirty="0" smtClean="0"/>
          </a:p>
          <a:p>
            <a:pPr>
              <a:buNone/>
            </a:pPr>
            <a:endParaRPr lang="ar-SA" dirty="0" smtClean="0"/>
          </a:p>
          <a:p>
            <a:pPr>
              <a:buNone/>
            </a:pPr>
            <a:endParaRPr lang="ar-SA" dirty="0" smtClean="0"/>
          </a:p>
          <a:p>
            <a:pPr>
              <a:buNone/>
            </a:pPr>
            <a:r>
              <a:rPr lang="ar-SA" sz="3000" dirty="0" smtClean="0"/>
              <a:t>        </a:t>
            </a:r>
            <a:r>
              <a:rPr lang="ar-SA" sz="2600" b="1" dirty="0" smtClean="0"/>
              <a:t>منخفـض</a:t>
            </a:r>
            <a:endParaRPr lang="ar-SA" sz="3000" b="1" dirty="0" smtClean="0"/>
          </a:p>
          <a:p>
            <a:pPr>
              <a:buNone/>
            </a:pPr>
            <a:r>
              <a:rPr lang="ar-SA" dirty="0" smtClean="0"/>
              <a:t>			 </a:t>
            </a:r>
            <a:r>
              <a:rPr lang="ar-SA" sz="2600" b="1" dirty="0" smtClean="0"/>
              <a:t>منخفـض</a:t>
            </a:r>
            <a:r>
              <a:rPr lang="ar-SA" dirty="0" smtClean="0"/>
              <a:t>	          </a:t>
            </a:r>
            <a:r>
              <a:rPr lang="ar-SA" b="1" dirty="0" smtClean="0"/>
              <a:t>عالي</a:t>
            </a:r>
          </a:p>
          <a:p>
            <a:pPr>
              <a:buNone/>
            </a:pPr>
            <a:endParaRPr lang="ar-SA" dirty="0" smtClean="0"/>
          </a:p>
          <a:p>
            <a:pPr lvl="0"/>
            <a:r>
              <a:rPr lang="ar-KW" b="1" dirty="0" smtClean="0"/>
              <a:t>إذا كان نمو السوق بطيئاً وحصتك قليلة فلا تدخل 	(كلب)</a:t>
            </a:r>
            <a:endParaRPr lang="en-US" dirty="0" smtClean="0"/>
          </a:p>
          <a:p>
            <a:pPr lvl="0"/>
            <a:r>
              <a:rPr lang="ar-KW" b="1" dirty="0" smtClean="0"/>
              <a:t>إذا كان نمو السوق سريعاً وحصتك كبيرة فلا تتردد	 (*)</a:t>
            </a:r>
            <a:endParaRPr lang="en-US" dirty="0" smtClean="0"/>
          </a:p>
          <a:p>
            <a:pPr lvl="0"/>
            <a:r>
              <a:rPr lang="ar-KW" b="1" dirty="0" smtClean="0"/>
              <a:t>إذا كان نمو السوق بطيئاً وحصتك كبيرة فلا تتردد	(بقرة)</a:t>
            </a:r>
            <a:endParaRPr lang="en-US" dirty="0" smtClean="0"/>
          </a:p>
          <a:p>
            <a:pPr lvl="0"/>
            <a:r>
              <a:rPr lang="ar-KW" b="1" dirty="0" smtClean="0"/>
              <a:t>وإلا فادخل وراقب الأوضاع لمدة سنة 		(؟)</a:t>
            </a:r>
            <a:endParaRPr lang="ar-SA" b="1" dirty="0" smtClean="0"/>
          </a:p>
          <a:p>
            <a:pPr lvl="0">
              <a:buNone/>
            </a:pPr>
            <a:r>
              <a:rPr lang="ar-KW" sz="2200" b="1" dirty="0" smtClean="0"/>
              <a:t>فإن تحسنت الحصة فاستمر وإلا فتخلص من المشروع بأقل الخسائر</a:t>
            </a:r>
            <a:endParaRPr lang="ar-SA" sz="2200" dirty="0"/>
          </a:p>
        </p:txBody>
      </p:sp>
      <p:sp>
        <p:nvSpPr>
          <p:cNvPr id="2" name="عنوان 1"/>
          <p:cNvSpPr>
            <a:spLocks noGrp="1"/>
          </p:cNvSpPr>
          <p:nvPr>
            <p:ph type="title"/>
          </p:nvPr>
        </p:nvSpPr>
        <p:spPr/>
        <p:txBody>
          <a:bodyPr>
            <a:normAutofit fontScale="90000"/>
          </a:bodyPr>
          <a:lstStyle/>
          <a:p>
            <a:pPr algn="ctr"/>
            <a:r>
              <a:rPr lang="ar-SA" dirty="0" smtClean="0"/>
              <a:t>     </a:t>
            </a:r>
            <a:r>
              <a:rPr lang="ar-KW" sz="3200" dirty="0" smtClean="0">
                <a:solidFill>
                  <a:schemeClr val="accent1">
                    <a:lumMod val="75000"/>
                  </a:schemeClr>
                </a:solidFill>
              </a:rPr>
              <a:t>مصفوفة الحصة والنمو</a:t>
            </a:r>
            <a:r>
              <a:rPr lang="en-US" sz="3200" dirty="0" smtClean="0">
                <a:solidFill>
                  <a:schemeClr val="accent1">
                    <a:lumMod val="75000"/>
                  </a:schemeClr>
                </a:solidFill>
              </a:rPr>
              <a:t>Boston Consulting Group Matrix</a:t>
            </a:r>
            <a:endParaRPr lang="ar-SA" dirty="0">
              <a:solidFill>
                <a:schemeClr val="accent1">
                  <a:lumMod val="75000"/>
                </a:schemeClr>
              </a:solidFill>
            </a:endParaRPr>
          </a:p>
        </p:txBody>
      </p:sp>
      <p:pic>
        <p:nvPicPr>
          <p:cNvPr id="4" name="Picture 3" descr="Picture2.jpg"/>
          <p:cNvPicPr>
            <a:picLocks noChangeAspect="1"/>
          </p:cNvPicPr>
          <p:nvPr/>
        </p:nvPicPr>
        <p:blipFill>
          <a:blip r:embed="rId2" cstate="print"/>
          <a:stretch>
            <a:fillRect/>
          </a:stretch>
        </p:blipFill>
        <p:spPr>
          <a:xfrm>
            <a:off x="0" y="-1"/>
            <a:ext cx="1928794" cy="1533618"/>
          </a:xfrm>
          <a:prstGeom prst="rect">
            <a:avLst/>
          </a:prstGeom>
        </p:spPr>
      </p:pic>
      <p:pic>
        <p:nvPicPr>
          <p:cNvPr id="5" name="Picture 3" descr="Picture1.jpg"/>
          <p:cNvPicPr>
            <a:picLocks noChangeAspect="1"/>
          </p:cNvPicPr>
          <p:nvPr/>
        </p:nvPicPr>
        <p:blipFill>
          <a:blip r:embed="rId3" cstate="print"/>
          <a:stretch>
            <a:fillRect/>
          </a:stretch>
        </p:blipFill>
        <p:spPr>
          <a:xfrm>
            <a:off x="8001024" y="0"/>
            <a:ext cx="1142976" cy="1447800"/>
          </a:xfrm>
          <a:prstGeom prst="rect">
            <a:avLst/>
          </a:prstGeom>
        </p:spPr>
      </p:pic>
      <p:sp>
        <p:nvSpPr>
          <p:cNvPr id="9" name="مستطيل 8"/>
          <p:cNvSpPr/>
          <p:nvPr/>
        </p:nvSpPr>
        <p:spPr>
          <a:xfrm>
            <a:off x="5072066" y="1428736"/>
            <a:ext cx="1628780" cy="121444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0" name="مستطيل 9"/>
          <p:cNvSpPr/>
          <p:nvPr/>
        </p:nvSpPr>
        <p:spPr>
          <a:xfrm>
            <a:off x="3428992" y="2643182"/>
            <a:ext cx="1628780" cy="121444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1" name="مستطيل 10"/>
          <p:cNvSpPr/>
          <p:nvPr/>
        </p:nvSpPr>
        <p:spPr>
          <a:xfrm>
            <a:off x="3428992" y="1428736"/>
            <a:ext cx="1628780" cy="1200152"/>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2" name="مستطيل 11"/>
          <p:cNvSpPr/>
          <p:nvPr/>
        </p:nvSpPr>
        <p:spPr>
          <a:xfrm>
            <a:off x="5072066" y="2643182"/>
            <a:ext cx="1628780" cy="1214446"/>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pic>
        <p:nvPicPr>
          <p:cNvPr id="50178" name="Picture 2" descr="https://encrypted-tbn2.gstatic.com/images?q=tbn:ANd9GcSmJrV6HEV173GfdjIQk_C_dVepfP7S2Cls0sMD_Onea6ShO0nKGDW1MA">
            <a:hlinkClick r:id="rId4"/>
          </p:cNvPr>
          <p:cNvPicPr>
            <a:picLocks noChangeAspect="1" noChangeArrowheads="1"/>
          </p:cNvPicPr>
          <p:nvPr/>
        </p:nvPicPr>
        <p:blipFill>
          <a:blip r:embed="rId5"/>
          <a:srcRect/>
          <a:stretch>
            <a:fillRect/>
          </a:stretch>
        </p:blipFill>
        <p:spPr bwMode="auto">
          <a:xfrm>
            <a:off x="3500430" y="2714620"/>
            <a:ext cx="1495427" cy="1071570"/>
          </a:xfrm>
          <a:prstGeom prst="rect">
            <a:avLst/>
          </a:prstGeom>
          <a:noFill/>
        </p:spPr>
      </p:pic>
      <p:pic>
        <p:nvPicPr>
          <p:cNvPr id="50180" name="Picture 4" descr="https://encrypted-tbn0.gstatic.com/images?q=tbn:ANd9GcSoO_6s_GARqDZVJbPpQwMjneaXuPaX1eZRLPYq5P3CwFqbpjlOmN-qRZQ">
            <a:hlinkClick r:id="rId6"/>
          </p:cNvPr>
          <p:cNvPicPr>
            <a:picLocks noChangeAspect="1" noChangeArrowheads="1"/>
          </p:cNvPicPr>
          <p:nvPr/>
        </p:nvPicPr>
        <p:blipFill>
          <a:blip r:embed="rId7"/>
          <a:srcRect/>
          <a:stretch>
            <a:fillRect/>
          </a:stretch>
        </p:blipFill>
        <p:spPr bwMode="auto">
          <a:xfrm>
            <a:off x="5143504" y="2714620"/>
            <a:ext cx="1438276" cy="1071570"/>
          </a:xfrm>
          <a:prstGeom prst="rect">
            <a:avLst/>
          </a:prstGeom>
          <a:noFill/>
        </p:spPr>
      </p:pic>
      <p:pic>
        <p:nvPicPr>
          <p:cNvPr id="50182" name="Picture 6" descr="https://encrypted-tbn2.gstatic.com/images?q=tbn:ANd9GcRXOMZ2fTOCE8oMmrRc5gSpekUta0m78Cg-RyZtQVgffCz2nkWGayp3o4g">
            <a:hlinkClick r:id="rId8"/>
          </p:cNvPr>
          <p:cNvPicPr>
            <a:picLocks noChangeAspect="1" noChangeArrowheads="1"/>
          </p:cNvPicPr>
          <p:nvPr/>
        </p:nvPicPr>
        <p:blipFill>
          <a:blip r:embed="rId9"/>
          <a:srcRect/>
          <a:stretch>
            <a:fillRect/>
          </a:stretch>
        </p:blipFill>
        <p:spPr bwMode="auto">
          <a:xfrm>
            <a:off x="3571868" y="1500174"/>
            <a:ext cx="1357322" cy="1071570"/>
          </a:xfrm>
          <a:prstGeom prst="rect">
            <a:avLst/>
          </a:prstGeom>
          <a:noFill/>
        </p:spPr>
      </p:pic>
      <p:pic>
        <p:nvPicPr>
          <p:cNvPr id="50186" name="Picture 10" descr="https://encrypted-tbn3.gstatic.com/images?q=tbn:ANd9GcQOur8iFP8MQ5Tdpviq1jL7FdZOELFYoxm-4pY0OnQnQrsnTuDNaACHpYQy">
            <a:hlinkClick r:id="rId10"/>
          </p:cNvPr>
          <p:cNvPicPr>
            <a:picLocks noChangeAspect="1" noChangeArrowheads="1"/>
          </p:cNvPicPr>
          <p:nvPr/>
        </p:nvPicPr>
        <p:blipFill>
          <a:blip r:embed="rId11"/>
          <a:srcRect/>
          <a:stretch>
            <a:fillRect/>
          </a:stretch>
        </p:blipFill>
        <p:spPr bwMode="auto">
          <a:xfrm>
            <a:off x="5429256" y="1500174"/>
            <a:ext cx="928694" cy="1071570"/>
          </a:xfrm>
          <a:prstGeom prst="rect">
            <a:avLst/>
          </a:prstGeom>
          <a:noFill/>
        </p:spPr>
      </p:pic>
      <p:sp>
        <p:nvSpPr>
          <p:cNvPr id="18" name="مستطيل 17"/>
          <p:cNvSpPr/>
          <p:nvPr/>
        </p:nvSpPr>
        <p:spPr>
          <a:xfrm>
            <a:off x="7715272" y="1785926"/>
            <a:ext cx="914400" cy="20002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800" b="1" dirty="0" smtClean="0">
                <a:solidFill>
                  <a:srgbClr val="FF0000"/>
                </a:solidFill>
              </a:rPr>
              <a:t>معدل</a:t>
            </a:r>
          </a:p>
          <a:p>
            <a:pPr algn="ctr"/>
            <a:r>
              <a:rPr lang="ar-SA" sz="2800" b="1" dirty="0" smtClean="0">
                <a:solidFill>
                  <a:srgbClr val="FF0000"/>
                </a:solidFill>
              </a:rPr>
              <a:t>نمو</a:t>
            </a:r>
          </a:p>
          <a:p>
            <a:pPr algn="ctr"/>
            <a:r>
              <a:rPr lang="ar-SA" sz="2800" b="1" dirty="0" smtClean="0">
                <a:solidFill>
                  <a:srgbClr val="FF0000"/>
                </a:solidFill>
              </a:rPr>
              <a:t>حجم</a:t>
            </a:r>
          </a:p>
          <a:p>
            <a:pPr algn="ctr"/>
            <a:r>
              <a:rPr lang="ar-SA" sz="2800" b="1" dirty="0" smtClean="0">
                <a:solidFill>
                  <a:srgbClr val="FF0000"/>
                </a:solidFill>
              </a:rPr>
              <a:t>الطلب</a:t>
            </a:r>
            <a:endParaRPr lang="ar-SA" sz="2800" b="1" dirty="0">
              <a:solidFill>
                <a:srgbClr val="FF0000"/>
              </a:solidFill>
            </a:endParaRPr>
          </a:p>
        </p:txBody>
      </p:sp>
      <p:sp>
        <p:nvSpPr>
          <p:cNvPr id="19" name="مستطيل 18"/>
          <p:cNvSpPr/>
          <p:nvPr/>
        </p:nvSpPr>
        <p:spPr>
          <a:xfrm>
            <a:off x="3571868" y="4286256"/>
            <a:ext cx="2843226" cy="28575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solidFill>
                  <a:srgbClr val="FF0000"/>
                </a:solidFill>
              </a:rPr>
              <a:t>نسبة الحصة السوقية</a:t>
            </a:r>
            <a:endParaRPr lang="ar-SA" sz="2400" b="1" dirty="0">
              <a:solidFill>
                <a:srgbClr val="FF0000"/>
              </a:solidFill>
            </a:endParaRPr>
          </a:p>
        </p:txBody>
      </p:sp>
      <p:pic>
        <p:nvPicPr>
          <p:cNvPr id="50188" name="Picture 12" descr="https://encrypted-tbn2.gstatic.com/images?q=tbn:ANd9GcREz6UJKNA4tdGyQWOblHbJvL6IJ0AG0oIzxQJooaCyqMjb6svwcwT8dcA">
            <a:hlinkClick r:id="rId12"/>
          </p:cNvPr>
          <p:cNvPicPr>
            <a:picLocks noChangeAspect="1" noChangeArrowheads="1"/>
          </p:cNvPicPr>
          <p:nvPr/>
        </p:nvPicPr>
        <p:blipFill>
          <a:blip r:embed="rId13"/>
          <a:srcRect/>
          <a:stretch>
            <a:fillRect/>
          </a:stretch>
        </p:blipFill>
        <p:spPr bwMode="auto">
          <a:xfrm>
            <a:off x="428596" y="2357430"/>
            <a:ext cx="1714512" cy="234792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1328"/>
            <a:ext cx="8229600" cy="5019506"/>
          </a:xfrm>
        </p:spPr>
        <p:txBody>
          <a:bodyPr>
            <a:normAutofit/>
          </a:bodyPr>
          <a:lstStyle/>
          <a:p>
            <a:pPr lvl="0">
              <a:lnSpc>
                <a:spcPct val="150000"/>
              </a:lnSpc>
              <a:buNone/>
            </a:pPr>
            <a:r>
              <a:rPr lang="ar-SA" sz="2800" b="1" dirty="0" smtClean="0"/>
              <a:t>أن يكون </a:t>
            </a:r>
            <a:r>
              <a:rPr lang="ar-KW" sz="2800" b="1" dirty="0" smtClean="0"/>
              <a:t>صاحب الفكرة أو مالكها</a:t>
            </a:r>
            <a:r>
              <a:rPr lang="ar-SA" sz="2800" b="1" dirty="0" smtClean="0"/>
              <a:t> متمكن في</a:t>
            </a:r>
            <a:endParaRPr lang="en-US" sz="2800" dirty="0" smtClean="0"/>
          </a:p>
          <a:p>
            <a:pPr lvl="0">
              <a:lnSpc>
                <a:spcPct val="150000"/>
              </a:lnSpc>
            </a:pPr>
            <a:r>
              <a:rPr lang="ar-KW" sz="2800" b="1" dirty="0" smtClean="0"/>
              <a:t>مجال عمل المشروع، ومعرفة بالمنافسين</a:t>
            </a:r>
            <a:endParaRPr lang="en-US" sz="2800" dirty="0" smtClean="0"/>
          </a:p>
          <a:p>
            <a:pPr lvl="0">
              <a:lnSpc>
                <a:spcPct val="150000"/>
              </a:lnSpc>
            </a:pPr>
            <a:r>
              <a:rPr lang="ar-KW" sz="2800" b="1" dirty="0" smtClean="0"/>
              <a:t>التسويق</a:t>
            </a:r>
            <a:endParaRPr lang="en-US" sz="2800" dirty="0" smtClean="0"/>
          </a:p>
          <a:p>
            <a:pPr lvl="0">
              <a:lnSpc>
                <a:spcPct val="150000"/>
              </a:lnSpc>
            </a:pPr>
            <a:r>
              <a:rPr lang="ar-KW" sz="2800" b="1" dirty="0" smtClean="0"/>
              <a:t>الإدارة المالية</a:t>
            </a:r>
            <a:endParaRPr lang="en-US" sz="2800" dirty="0" smtClean="0"/>
          </a:p>
          <a:p>
            <a:pPr lvl="0">
              <a:lnSpc>
                <a:spcPct val="150000"/>
              </a:lnSpc>
            </a:pPr>
            <a:r>
              <a:rPr lang="ar-KW" sz="2800" b="1" dirty="0" smtClean="0"/>
              <a:t>التقنية الإدارية والتخصصية</a:t>
            </a:r>
            <a:endParaRPr lang="en-US" sz="2800" dirty="0" smtClean="0"/>
          </a:p>
          <a:p>
            <a:pPr lvl="0">
              <a:lnSpc>
                <a:spcPct val="150000"/>
              </a:lnSpc>
            </a:pPr>
            <a:r>
              <a:rPr lang="ar-KW" sz="2800" b="1" dirty="0" smtClean="0"/>
              <a:t>الموارد البشرية (في مجال عمل المشروع)</a:t>
            </a:r>
            <a:endParaRPr lang="en-US" sz="2800" dirty="0" smtClean="0"/>
          </a:p>
          <a:p>
            <a:pPr lvl="0">
              <a:lnSpc>
                <a:spcPct val="150000"/>
              </a:lnSpc>
            </a:pPr>
            <a:r>
              <a:rPr lang="ar-KW" sz="2800" b="1" dirty="0" smtClean="0"/>
              <a:t>صاحب خبرة في التخطيط</a:t>
            </a:r>
          </a:p>
          <a:p>
            <a:pPr>
              <a:buNone/>
            </a:pPr>
            <a:endParaRPr lang="ar-SA" dirty="0"/>
          </a:p>
        </p:txBody>
      </p:sp>
      <p:sp>
        <p:nvSpPr>
          <p:cNvPr id="2" name="عنوان 1"/>
          <p:cNvSpPr>
            <a:spLocks noGrp="1"/>
          </p:cNvSpPr>
          <p:nvPr>
            <p:ph type="title"/>
          </p:nvPr>
        </p:nvSpPr>
        <p:spPr/>
        <p:txBody>
          <a:bodyPr>
            <a:normAutofit/>
          </a:bodyPr>
          <a:lstStyle/>
          <a:p>
            <a:pPr algn="ctr"/>
            <a:r>
              <a:rPr lang="ar-SA" sz="4000" b="1" dirty="0" smtClean="0">
                <a:solidFill>
                  <a:schemeClr val="bg2">
                    <a:lumMod val="25000"/>
                  </a:schemeClr>
                </a:solidFill>
              </a:rPr>
              <a:t>شروط خطة المشروع الناجحة </a:t>
            </a:r>
            <a:endParaRPr lang="ar-SA" sz="4400" b="1" dirty="0">
              <a:solidFill>
                <a:schemeClr val="bg2">
                  <a:lumMod val="25000"/>
                </a:schemeClr>
              </a:solidFill>
            </a:endParaRPr>
          </a:p>
        </p:txBody>
      </p:sp>
      <p:pic>
        <p:nvPicPr>
          <p:cNvPr id="4" name="Picture 3" descr="Picture2.jpg"/>
          <p:cNvPicPr>
            <a:picLocks noChangeAspect="1"/>
          </p:cNvPicPr>
          <p:nvPr/>
        </p:nvPicPr>
        <p:blipFill>
          <a:blip r:embed="rId2" cstate="print"/>
          <a:stretch>
            <a:fillRect/>
          </a:stretch>
        </p:blipFill>
        <p:spPr>
          <a:xfrm>
            <a:off x="0" y="0"/>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pic>
        <p:nvPicPr>
          <p:cNvPr id="6" name="Picture 2" descr="https://encrypted-tbn0.gstatic.com/images?q=tbn:ANd9GcTV7pHU-TjF3dQtG0dfH3aFqoXDFXjhs_6nbxcjpr1Ko9pphuGQtsDifXke">
            <a:hlinkClick r:id="rId4"/>
          </p:cNvPr>
          <p:cNvPicPr>
            <a:picLocks noChangeAspect="1" noChangeArrowheads="1"/>
          </p:cNvPicPr>
          <p:nvPr/>
        </p:nvPicPr>
        <p:blipFill>
          <a:blip r:embed="rId5"/>
          <a:srcRect/>
          <a:stretch>
            <a:fillRect/>
          </a:stretch>
        </p:blipFill>
        <p:spPr bwMode="auto">
          <a:xfrm>
            <a:off x="857224" y="2571744"/>
            <a:ext cx="2143140" cy="3071834"/>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57298"/>
            <a:ext cx="8229600" cy="5143536"/>
          </a:xfrm>
        </p:spPr>
        <p:txBody>
          <a:bodyPr>
            <a:normAutofit/>
          </a:bodyPr>
          <a:lstStyle/>
          <a:p>
            <a:endParaRPr lang="ar-SA" dirty="0" smtClean="0"/>
          </a:p>
          <a:p>
            <a:pPr>
              <a:buNone/>
            </a:pPr>
            <a:endParaRPr lang="en-US" sz="1200" dirty="0" smtClean="0"/>
          </a:p>
          <a:p>
            <a:pPr marL="624078" lvl="0" indent="-514350">
              <a:buFont typeface="+mj-cs"/>
              <a:buAutoNum type="arabic1Minus"/>
            </a:pPr>
            <a:r>
              <a:rPr lang="ar-KW" b="1" dirty="0" smtClean="0"/>
              <a:t>أ</a:t>
            </a:r>
            <a:r>
              <a:rPr lang="ar-KW" sz="2400" b="1" dirty="0" smtClean="0"/>
              <a:t>هم المنتجات أو الخدمات وحجمها بالنسبة لعملك (كمية أو قيمة مالية)</a:t>
            </a: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ar-SA" sz="2400" b="1" dirty="0" smtClean="0"/>
          </a:p>
          <a:p>
            <a:pPr marL="624078" lvl="0" indent="-514350">
              <a:buFont typeface="+mj-cs"/>
              <a:buAutoNum type="arabic1Minus"/>
            </a:pPr>
            <a:endParaRPr lang="en-US" sz="1400" dirty="0" smtClean="0"/>
          </a:p>
          <a:p>
            <a:pPr marL="624078" indent="-514350">
              <a:buFont typeface="+mj-cs"/>
              <a:buAutoNum type="arabic1Minus"/>
            </a:pPr>
            <a:r>
              <a:rPr lang="ar-KW" sz="2400" b="1" dirty="0" smtClean="0"/>
              <a:t>أهم مزايا المنتجات أو الخدمات (المواصفات المحلية أو العالمية) </a:t>
            </a:r>
            <a:endParaRPr lang="ar-SA" sz="2400" dirty="0"/>
          </a:p>
        </p:txBody>
      </p:sp>
      <p:sp>
        <p:nvSpPr>
          <p:cNvPr id="2" name="عنوان 1"/>
          <p:cNvSpPr>
            <a:spLocks noGrp="1"/>
          </p:cNvSpPr>
          <p:nvPr>
            <p:ph type="title"/>
          </p:nvPr>
        </p:nvSpPr>
        <p:spPr>
          <a:xfrm>
            <a:off x="457200" y="274638"/>
            <a:ext cx="8229600" cy="939784"/>
          </a:xfrm>
        </p:spPr>
        <p:txBody>
          <a:bodyPr/>
          <a:lstStyle/>
          <a:p>
            <a:pPr algn="ctr"/>
            <a:r>
              <a:rPr lang="ar-SA" dirty="0" smtClean="0"/>
              <a:t>تابع التسويق</a:t>
            </a: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sp>
        <p:nvSpPr>
          <p:cNvPr id="6" name="مستطيل 5"/>
          <p:cNvSpPr/>
          <p:nvPr/>
        </p:nvSpPr>
        <p:spPr>
          <a:xfrm>
            <a:off x="5643570" y="1357298"/>
            <a:ext cx="3057540" cy="500066"/>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r>
              <a:rPr lang="ar-SA" b="1" dirty="0" smtClean="0"/>
              <a:t>7)</a:t>
            </a:r>
            <a:r>
              <a:rPr lang="ar-KW" b="1" dirty="0" smtClean="0"/>
              <a:t> المنتج أو الخدمة </a:t>
            </a:r>
            <a:r>
              <a:rPr lang="en-US" b="1" dirty="0" smtClean="0"/>
              <a:t>Product</a:t>
            </a:r>
            <a:r>
              <a:rPr lang="ar-SA" dirty="0" smtClean="0"/>
              <a:t> </a:t>
            </a:r>
            <a:endParaRPr lang="ar-SA" dirty="0"/>
          </a:p>
        </p:txBody>
      </p:sp>
      <p:graphicFrame>
        <p:nvGraphicFramePr>
          <p:cNvPr id="7" name="جدول 6"/>
          <p:cNvGraphicFramePr>
            <a:graphicFrameLocks noGrp="1"/>
          </p:cNvGraphicFramePr>
          <p:nvPr/>
        </p:nvGraphicFramePr>
        <p:xfrm>
          <a:off x="500034" y="2571744"/>
          <a:ext cx="8346033" cy="2768600"/>
        </p:xfrm>
        <a:graphic>
          <a:graphicData uri="http://schemas.openxmlformats.org/drawingml/2006/table">
            <a:tbl>
              <a:tblPr rtl="1" firstRow="1" bandRow="1">
                <a:tableStyleId>{5C22544A-7EE6-4342-B048-85BDC9FD1C3A}</a:tableStyleId>
              </a:tblPr>
              <a:tblGrid>
                <a:gridCol w="678864"/>
                <a:gridCol w="2632146"/>
                <a:gridCol w="717265"/>
                <a:gridCol w="734406"/>
                <a:gridCol w="745038"/>
                <a:gridCol w="717265"/>
                <a:gridCol w="766298"/>
                <a:gridCol w="640464"/>
                <a:gridCol w="714287"/>
              </a:tblGrid>
              <a:tr h="370840">
                <a:tc>
                  <a:txBody>
                    <a:bodyPr/>
                    <a:lstStyle/>
                    <a:p>
                      <a:pPr algn="ctr" rtl="1"/>
                      <a:r>
                        <a:rPr lang="ar-SA" dirty="0" smtClean="0"/>
                        <a:t>م</a:t>
                      </a:r>
                      <a:endParaRPr lang="ar-SA" dirty="0"/>
                    </a:p>
                  </a:txBody>
                  <a:tcPr/>
                </a:tc>
                <a:tc>
                  <a:txBody>
                    <a:bodyPr/>
                    <a:lstStyle/>
                    <a:p>
                      <a:pPr rtl="1"/>
                      <a:r>
                        <a:rPr lang="ar-SA" dirty="0" smtClean="0"/>
                        <a:t>                     </a:t>
                      </a:r>
                      <a:r>
                        <a:rPr kumimoji="0" lang="ar-KW" sz="1800" b="1" kern="1200" dirty="0" smtClean="0">
                          <a:solidFill>
                            <a:schemeClr val="lt1"/>
                          </a:solidFill>
                          <a:latin typeface="+mn-lt"/>
                          <a:ea typeface="+mn-ea"/>
                          <a:cs typeface="+mn-cs"/>
                        </a:rPr>
                        <a:t>حجم الإنتاج</a:t>
                      </a:r>
                      <a:endParaRPr lang="ar-SA" dirty="0" smtClean="0"/>
                    </a:p>
                    <a:p>
                      <a:pPr rtl="1"/>
                      <a:endParaRPr lang="ar-SA" dirty="0" smtClean="0"/>
                    </a:p>
                    <a:p>
                      <a:pPr rtl="1"/>
                      <a:r>
                        <a:rPr lang="ar-SA" dirty="0" smtClean="0"/>
                        <a:t> </a:t>
                      </a:r>
                      <a:r>
                        <a:rPr kumimoji="0" lang="ar-KW" sz="1800" b="1" kern="1200" dirty="0" smtClean="0">
                          <a:solidFill>
                            <a:schemeClr val="lt1"/>
                          </a:solidFill>
                          <a:latin typeface="+mn-lt"/>
                          <a:ea typeface="+mn-ea"/>
                          <a:cs typeface="+mn-cs"/>
                        </a:rPr>
                        <a:t>المنتج أو الخدمة</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1</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3</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4</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5</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1</a:t>
                      </a:r>
                      <a:r>
                        <a:rPr kumimoji="0" lang="ar-SA" sz="1800" b="1" kern="1200" dirty="0" smtClean="0">
                          <a:solidFill>
                            <a:schemeClr val="lt1"/>
                          </a:solidFill>
                          <a:latin typeface="+mn-lt"/>
                          <a:ea typeface="+mn-ea"/>
                          <a:cs typeface="+mn-cs"/>
                        </a:rPr>
                        <a:t>0</a:t>
                      </a:r>
                      <a:endParaRPr lang="ar-SA" dirty="0"/>
                    </a:p>
                  </a:txBody>
                  <a:tcPr/>
                </a:tc>
                <a:tc>
                  <a:txBody>
                    <a:bodyPr/>
                    <a:lstStyle/>
                    <a:p>
                      <a:pPr rtl="1"/>
                      <a:r>
                        <a:rPr kumimoji="0" lang="ar-KW" sz="1800" b="1" kern="1200" dirty="0" smtClean="0">
                          <a:solidFill>
                            <a:schemeClr val="lt1"/>
                          </a:solidFill>
                          <a:latin typeface="+mn-lt"/>
                          <a:ea typeface="+mn-ea"/>
                          <a:cs typeface="+mn-cs"/>
                        </a:rPr>
                        <a:t>السنة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20</a:t>
                      </a:r>
                      <a:endParaRPr lang="ar-SA" dirty="0"/>
                    </a:p>
                  </a:txBody>
                  <a:tcPr/>
                </a:tc>
              </a:tr>
              <a:tr h="370840">
                <a:tc>
                  <a:txBody>
                    <a:bodyPr/>
                    <a:lstStyle/>
                    <a:p>
                      <a:pPr algn="ctr" rtl="1"/>
                      <a:r>
                        <a:rPr lang="ar-SA" b="1" dirty="0" smtClean="0"/>
                        <a:t>1</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2</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3</a:t>
                      </a:r>
                      <a:endParaRPr lang="ar-SA" b="1"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4</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5</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cxnSp>
        <p:nvCxnSpPr>
          <p:cNvPr id="12" name="رابط مستقيم 11"/>
          <p:cNvCxnSpPr/>
          <p:nvPr/>
        </p:nvCxnSpPr>
        <p:spPr>
          <a:xfrm rot="10800000" flipV="1">
            <a:off x="5572132" y="2571744"/>
            <a:ext cx="2643206" cy="857256"/>
          </a:xfrm>
          <a:prstGeom prst="line">
            <a:avLst/>
          </a:prstGeom>
          <a:ln>
            <a:solidFill>
              <a:schemeClr val="bg1"/>
            </a:solidFill>
          </a:ln>
        </p:spPr>
        <p:style>
          <a:lnRef idx="1">
            <a:schemeClr val="accent4"/>
          </a:lnRef>
          <a:fillRef idx="0">
            <a:schemeClr val="accent4"/>
          </a:fillRef>
          <a:effectRef idx="0">
            <a:schemeClr val="accent4"/>
          </a:effectRef>
          <a:fontRef idx="minor">
            <a:schemeClr val="tx1"/>
          </a:fontRef>
        </p:style>
      </p:cxnSp>
      <p:pic>
        <p:nvPicPr>
          <p:cNvPr id="49154" name="Picture 2" descr="https://encrypted-tbn2.gstatic.com/images?q=tbn:ANd9GcQyFAE54PAs9Ud5RfTmO8cPRk_veLiUuXBn75x2Ye_XaHLgbIt4XkokLbo">
            <a:hlinkClick r:id="rId4"/>
          </p:cNvPr>
          <p:cNvPicPr>
            <a:picLocks noChangeAspect="1" noChangeArrowheads="1"/>
          </p:cNvPicPr>
          <p:nvPr/>
        </p:nvPicPr>
        <p:blipFill>
          <a:blip r:embed="rId5"/>
          <a:srcRect/>
          <a:stretch>
            <a:fillRect/>
          </a:stretch>
        </p:blipFill>
        <p:spPr bwMode="auto">
          <a:xfrm>
            <a:off x="2214546" y="1071546"/>
            <a:ext cx="3071834" cy="107157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162382"/>
          </a:xfrm>
        </p:spPr>
        <p:txBody>
          <a:bodyPr>
            <a:normAutofit fontScale="85000" lnSpcReduction="20000"/>
          </a:bodyPr>
          <a:lstStyle/>
          <a:p>
            <a:endParaRPr lang="ar-SA" dirty="0" smtClean="0"/>
          </a:p>
          <a:p>
            <a:pPr>
              <a:buNone/>
            </a:pPr>
            <a:endParaRPr lang="ar-SA" sz="3300" dirty="0" smtClean="0"/>
          </a:p>
          <a:p>
            <a:pPr>
              <a:buNone/>
            </a:pPr>
            <a:r>
              <a:rPr lang="ar-KW" sz="2400" b="1" dirty="0" smtClean="0"/>
              <a:t>اكتب ملخصا لتصورك عن نقاط تميز مشروع من ناحية الخدمات ( قبل وأثناء وبعد البيع، وأهم </a:t>
            </a:r>
            <a:r>
              <a:rPr lang="ar-KW" sz="2400" b="1" dirty="0" err="1" smtClean="0"/>
              <a:t>الكفالات</a:t>
            </a:r>
            <a:r>
              <a:rPr lang="ar-KW" sz="2400" b="1" dirty="0" smtClean="0"/>
              <a:t> والصيانة)</a:t>
            </a:r>
            <a:endParaRPr lang="ar-SA" sz="2400" b="1" dirty="0" smtClean="0"/>
          </a:p>
          <a:p>
            <a:pPr>
              <a:buNone/>
            </a:pPr>
            <a:endParaRPr lang="ar-SA" sz="2400" b="1" dirty="0" smtClean="0"/>
          </a:p>
          <a:p>
            <a:pPr>
              <a:buNone/>
            </a:pPr>
            <a:endParaRPr lang="en-US" sz="2400" b="1" dirty="0" smtClean="0"/>
          </a:p>
          <a:p>
            <a:pPr>
              <a:buNone/>
            </a:pPr>
            <a:endParaRPr lang="en-US" sz="2400" b="1" dirty="0" smtClean="0"/>
          </a:p>
          <a:p>
            <a:pPr>
              <a:buNone/>
            </a:pPr>
            <a:endParaRPr lang="en-US" sz="2400" b="1" dirty="0" smtClean="0"/>
          </a:p>
          <a:p>
            <a:pPr>
              <a:buNone/>
            </a:pPr>
            <a:r>
              <a:rPr lang="ar-KW" sz="2400" b="1" dirty="0" smtClean="0"/>
              <a:t>اكتب ملخصا حول الأمور التالية: </a:t>
            </a:r>
            <a:endParaRPr lang="en-US" sz="2400" dirty="0" smtClean="0"/>
          </a:p>
          <a:p>
            <a:pPr>
              <a:buNone/>
            </a:pPr>
            <a:r>
              <a:rPr lang="ar-KW" sz="2400" b="1" dirty="0" smtClean="0"/>
              <a:t>( إن لم تعرف فخذ دورة في التسعير أو اسأل مستشاراً، حيث أن </a:t>
            </a:r>
            <a:endParaRPr lang="ar-SA" sz="2400" b="1" dirty="0" smtClean="0"/>
          </a:p>
          <a:p>
            <a:pPr>
              <a:buNone/>
            </a:pPr>
            <a:r>
              <a:rPr lang="ar-KW" sz="2400" b="1" dirty="0" smtClean="0"/>
              <a:t>الخطأ في التسعير هو السبب الأول في فشل المشاريع ) </a:t>
            </a:r>
            <a:endParaRPr lang="ar-SA" sz="2400" b="1" dirty="0" smtClean="0"/>
          </a:p>
          <a:p>
            <a:pPr>
              <a:buNone/>
            </a:pPr>
            <a:endParaRPr lang="en-US" sz="1100" dirty="0" smtClean="0"/>
          </a:p>
          <a:p>
            <a:pPr lvl="0"/>
            <a:r>
              <a:rPr lang="ar-KW" sz="2400" b="1" dirty="0" smtClean="0"/>
              <a:t>إستراتيجية التسعير</a:t>
            </a:r>
            <a:endParaRPr lang="en-US" sz="2400" dirty="0" smtClean="0"/>
          </a:p>
          <a:p>
            <a:pPr lvl="0"/>
            <a:r>
              <a:rPr lang="ar-KW" sz="2400" b="1" dirty="0" smtClean="0"/>
              <a:t>السعر مقابل التكلفة </a:t>
            </a:r>
            <a:endParaRPr lang="en-US" sz="2400" dirty="0" smtClean="0"/>
          </a:p>
          <a:p>
            <a:pPr lvl="0"/>
            <a:r>
              <a:rPr lang="ar-KW" sz="2400" b="1" dirty="0" smtClean="0"/>
              <a:t>الربح المتوقع</a:t>
            </a:r>
            <a:endParaRPr lang="en-US" sz="2400" dirty="0" smtClean="0"/>
          </a:p>
          <a:p>
            <a:pPr lvl="0"/>
            <a:r>
              <a:rPr lang="ar-KW" sz="2400" b="1" dirty="0" smtClean="0"/>
              <a:t>مقارنة السعر مع المنافسين</a:t>
            </a:r>
            <a:endParaRPr lang="en-US" sz="2400" dirty="0" smtClean="0"/>
          </a:p>
          <a:p>
            <a:pPr lvl="0"/>
            <a:r>
              <a:rPr lang="ar-KW" sz="2400" b="1" dirty="0" smtClean="0"/>
              <a:t>تأثر السعر بالسوق والتضخم </a:t>
            </a:r>
            <a:endParaRPr lang="en-US" sz="2400" dirty="0" smtClean="0"/>
          </a:p>
          <a:p>
            <a:pPr>
              <a:buNone/>
            </a:pPr>
            <a:endParaRPr lang="en-US" sz="2400" dirty="0" smtClean="0"/>
          </a:p>
          <a:p>
            <a:pPr>
              <a:buNone/>
            </a:pPr>
            <a:endParaRPr lang="ar-SA" dirty="0"/>
          </a:p>
        </p:txBody>
      </p:sp>
      <p:sp>
        <p:nvSpPr>
          <p:cNvPr id="3" name="عنوان 2"/>
          <p:cNvSpPr>
            <a:spLocks noGrp="1"/>
          </p:cNvSpPr>
          <p:nvPr>
            <p:ph type="title"/>
          </p:nvPr>
        </p:nvSpPr>
        <p:spPr/>
        <p:txBody>
          <a:bodyPr/>
          <a:lstStyle/>
          <a:p>
            <a:pPr algn="ctr"/>
            <a:r>
              <a:rPr lang="ar-SA" dirty="0" smtClean="0"/>
              <a:t>تابع التسويق</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مستطيل 5"/>
          <p:cNvSpPr/>
          <p:nvPr/>
        </p:nvSpPr>
        <p:spPr>
          <a:xfrm>
            <a:off x="4143372" y="1500174"/>
            <a:ext cx="4557738" cy="500066"/>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t>8) تقديم الخدمة المميزة  </a:t>
            </a:r>
            <a:r>
              <a:rPr lang="en-US" sz="2400" b="1" dirty="0" smtClean="0">
                <a:latin typeface="Andalus" pitchFamily="18" charset="-78"/>
                <a:cs typeface="Andalus" pitchFamily="18" charset="-78"/>
              </a:rPr>
              <a:t> Process</a:t>
            </a:r>
            <a:r>
              <a:rPr lang="ar-SA" sz="2400" b="1" dirty="0" smtClean="0"/>
              <a:t>  </a:t>
            </a:r>
            <a:endParaRPr lang="ar-SA" sz="2400" b="1" dirty="0"/>
          </a:p>
        </p:txBody>
      </p:sp>
      <p:sp>
        <p:nvSpPr>
          <p:cNvPr id="7" name="مستطيل 6"/>
          <p:cNvSpPr/>
          <p:nvPr/>
        </p:nvSpPr>
        <p:spPr>
          <a:xfrm>
            <a:off x="6286512" y="3143248"/>
            <a:ext cx="2486036" cy="500066"/>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r>
              <a:rPr lang="ar-SA" sz="2400" b="1" dirty="0" smtClean="0"/>
              <a:t>9) </a:t>
            </a:r>
            <a:r>
              <a:rPr lang="ar-KW" sz="2400" b="1" dirty="0" smtClean="0"/>
              <a:t>التسعير </a:t>
            </a:r>
            <a:r>
              <a:rPr lang="en-US" sz="2400" b="1" dirty="0" smtClean="0">
                <a:latin typeface="Andalus" pitchFamily="18" charset="-78"/>
                <a:cs typeface="Andalus" pitchFamily="18" charset="-78"/>
              </a:rPr>
              <a:t>Price</a:t>
            </a:r>
          </a:p>
        </p:txBody>
      </p:sp>
      <p:pic>
        <p:nvPicPr>
          <p:cNvPr id="8" name="Picture 2" descr="https://encrypted-tbn2.gstatic.com/images?q=tbn:ANd9GcQagSwj_Bum2qHBEDHQ9SXjmSH-TasXATH1b4pS3pl0ziKCNBzbaAPvQtc">
            <a:hlinkClick r:id="rId4"/>
          </p:cNvPr>
          <p:cNvPicPr>
            <a:picLocks noChangeAspect="1" noChangeArrowheads="1"/>
          </p:cNvPicPr>
          <p:nvPr/>
        </p:nvPicPr>
        <p:blipFill>
          <a:blip r:embed="rId5"/>
          <a:srcRect/>
          <a:stretch>
            <a:fillRect/>
          </a:stretch>
        </p:blipFill>
        <p:spPr bwMode="auto">
          <a:xfrm>
            <a:off x="357158" y="2643182"/>
            <a:ext cx="2714644" cy="321471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357298"/>
            <a:ext cx="8643998" cy="5214974"/>
          </a:xfrm>
        </p:spPr>
        <p:txBody>
          <a:bodyPr>
            <a:normAutofit/>
          </a:bodyPr>
          <a:lstStyle/>
          <a:p>
            <a:endParaRPr lang="ar-SA" sz="2400" dirty="0" smtClean="0"/>
          </a:p>
          <a:p>
            <a:pPr>
              <a:buNone/>
            </a:pPr>
            <a:endParaRPr lang="ar-SA" sz="1200" dirty="0" smtClean="0"/>
          </a:p>
          <a:p>
            <a:pPr>
              <a:buNone/>
            </a:pPr>
            <a:r>
              <a:rPr lang="ar-KW" sz="2200" b="1" dirty="0" smtClean="0"/>
              <a:t>اكتب ملخصا عن تصورك لخطة الإعلانات، وتقدير لتكلفتها وتوزيعها تلفزيون</a:t>
            </a:r>
            <a:r>
              <a:rPr lang="ar-SA" sz="2200" b="1" dirty="0" smtClean="0"/>
              <a:t> -- </a:t>
            </a:r>
            <a:r>
              <a:rPr lang="ar-KW" sz="2200" b="1" dirty="0" smtClean="0"/>
              <a:t>إذاعة</a:t>
            </a:r>
            <a:r>
              <a:rPr lang="ar-SA" sz="2200" b="1" dirty="0" smtClean="0"/>
              <a:t> -- </a:t>
            </a:r>
            <a:r>
              <a:rPr lang="ar-KW" sz="2200" b="1" dirty="0" smtClean="0"/>
              <a:t>صحافة</a:t>
            </a:r>
            <a:r>
              <a:rPr lang="ar-SA" sz="2200" b="1" dirty="0" smtClean="0"/>
              <a:t> -- </a:t>
            </a:r>
            <a:r>
              <a:rPr lang="ar-KW" sz="2200" b="1" dirty="0" smtClean="0"/>
              <a:t>مطبوعات</a:t>
            </a:r>
            <a:r>
              <a:rPr lang="ar-SA" sz="2200" b="1" dirty="0" smtClean="0"/>
              <a:t> -- </a:t>
            </a:r>
            <a:r>
              <a:rPr lang="ar-KW" sz="2200" b="1" dirty="0" smtClean="0"/>
              <a:t>انترنت</a:t>
            </a:r>
            <a:r>
              <a:rPr lang="ar-SA" sz="2200" b="1" dirty="0" smtClean="0"/>
              <a:t> – </a:t>
            </a:r>
            <a:r>
              <a:rPr lang="ar-KW" sz="2200" b="1" dirty="0" smtClean="0"/>
              <a:t>أخرى</a:t>
            </a:r>
            <a:endParaRPr lang="ar-SA" sz="2200" b="1" dirty="0" smtClean="0"/>
          </a:p>
          <a:p>
            <a:pPr>
              <a:buNone/>
            </a:pPr>
            <a:endParaRPr lang="ar-SA" sz="3600" b="1" dirty="0" smtClean="0"/>
          </a:p>
          <a:p>
            <a:pPr>
              <a:buNone/>
            </a:pPr>
            <a:r>
              <a:rPr lang="ar-KW" sz="2200" b="1" dirty="0" smtClean="0"/>
              <a:t>اكتب تصورك لخطة التوزيع ، وهل سيكون لديك فروعا وهي مواقعها ، وكم تقديرك لحجم كل منها، وهل ستوزع بالجملة أم المفرق، وغيرها</a:t>
            </a:r>
            <a:endParaRPr lang="en-US" sz="2200" b="1" dirty="0" smtClean="0"/>
          </a:p>
          <a:p>
            <a:pPr>
              <a:buNone/>
            </a:pPr>
            <a:endParaRPr lang="ar-SA" sz="3600" b="1" dirty="0" smtClean="0"/>
          </a:p>
          <a:p>
            <a:pPr>
              <a:buNone/>
            </a:pPr>
            <a:r>
              <a:rPr lang="ar-KW" sz="2200" b="1" dirty="0" smtClean="0"/>
              <a:t>اكتب شرحا مختصرا عن تصورك للترويج ويشمل : </a:t>
            </a:r>
            <a:endParaRPr lang="en-US" sz="2200" dirty="0" smtClean="0"/>
          </a:p>
          <a:p>
            <a:pPr>
              <a:buNone/>
            </a:pPr>
            <a:r>
              <a:rPr lang="ar-KW" sz="2200" b="1" dirty="0" smtClean="0"/>
              <a:t>تخفيضات</a:t>
            </a:r>
            <a:r>
              <a:rPr lang="ar-SA" sz="2200" b="1" dirty="0" smtClean="0"/>
              <a:t> – </a:t>
            </a:r>
            <a:r>
              <a:rPr lang="ar-KW" sz="2200" b="1" dirty="0" smtClean="0"/>
              <a:t>هدايا</a:t>
            </a:r>
            <a:r>
              <a:rPr lang="ar-SA" sz="2200" b="1" dirty="0" smtClean="0"/>
              <a:t> -- </a:t>
            </a:r>
            <a:r>
              <a:rPr lang="ar-KW" sz="2200" b="1" dirty="0" smtClean="0"/>
              <a:t>نقاط	</a:t>
            </a:r>
            <a:r>
              <a:rPr lang="ar-SA" sz="2200" b="1" dirty="0" smtClean="0"/>
              <a:t>-- </a:t>
            </a:r>
            <a:r>
              <a:rPr lang="ar-KW" sz="2200" b="1" dirty="0" smtClean="0"/>
              <a:t>منتج أو خدمة مجانية عند الشراء الكبير</a:t>
            </a:r>
            <a:r>
              <a:rPr lang="ar-SA" sz="2200" b="1" dirty="0" smtClean="0"/>
              <a:t> -- </a:t>
            </a:r>
            <a:r>
              <a:rPr lang="ar-KW" sz="2200" b="1" dirty="0" smtClean="0"/>
              <a:t>أخرى </a:t>
            </a:r>
            <a:endParaRPr lang="en-US" sz="2200" dirty="0" smtClean="0"/>
          </a:p>
          <a:p>
            <a:pPr>
              <a:buNone/>
            </a:pPr>
            <a:endParaRPr lang="en-US" sz="2400" dirty="0" smtClean="0"/>
          </a:p>
        </p:txBody>
      </p:sp>
      <p:sp>
        <p:nvSpPr>
          <p:cNvPr id="3" name="عنوان 2"/>
          <p:cNvSpPr>
            <a:spLocks noGrp="1"/>
          </p:cNvSpPr>
          <p:nvPr>
            <p:ph type="title"/>
          </p:nvPr>
        </p:nvSpPr>
        <p:spPr/>
        <p:txBody>
          <a:bodyPr/>
          <a:lstStyle/>
          <a:p>
            <a:pPr algn="ctr"/>
            <a:r>
              <a:rPr lang="ar-SA" dirty="0" smtClean="0"/>
              <a:t>تابع التسويق</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357298"/>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مستطيل 5"/>
          <p:cNvSpPr/>
          <p:nvPr/>
        </p:nvSpPr>
        <p:spPr>
          <a:xfrm>
            <a:off x="4000496" y="1571612"/>
            <a:ext cx="4857784" cy="35719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endParaRPr lang="ar-SA" dirty="0" smtClean="0"/>
          </a:p>
          <a:p>
            <a:pPr lvl="0" algn="ctr"/>
            <a:r>
              <a:rPr lang="ar-SA" sz="2000" b="1" dirty="0" smtClean="0"/>
              <a:t>10) </a:t>
            </a:r>
            <a:r>
              <a:rPr lang="ar-KW" sz="2400" b="1" dirty="0" smtClean="0"/>
              <a:t>خطة الإعلان</a:t>
            </a:r>
            <a:r>
              <a:rPr lang="en-US" sz="2400" b="1" dirty="0" smtClean="0"/>
              <a:t> </a:t>
            </a:r>
            <a:r>
              <a:rPr lang="ar-KW" sz="2400" b="1" dirty="0" smtClean="0"/>
              <a:t> </a:t>
            </a:r>
            <a:r>
              <a:rPr lang="en-US" sz="2400" b="1" dirty="0" smtClean="0">
                <a:latin typeface="Andalus" pitchFamily="18" charset="-78"/>
                <a:cs typeface="Andalus" pitchFamily="18" charset="-78"/>
              </a:rPr>
              <a:t>Advertisement</a:t>
            </a:r>
            <a:endParaRPr lang="en-US" dirty="0" smtClean="0"/>
          </a:p>
          <a:p>
            <a:pPr algn="ctr"/>
            <a:endParaRPr lang="ar-SA" dirty="0"/>
          </a:p>
        </p:txBody>
      </p:sp>
      <p:sp>
        <p:nvSpPr>
          <p:cNvPr id="7" name="مستطيل 6"/>
          <p:cNvSpPr/>
          <p:nvPr/>
        </p:nvSpPr>
        <p:spPr>
          <a:xfrm>
            <a:off x="5143504" y="2857496"/>
            <a:ext cx="3714776" cy="35719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r>
              <a:rPr lang="ar-SA" sz="2000" b="1" dirty="0" smtClean="0"/>
              <a:t>  11) </a:t>
            </a:r>
            <a:r>
              <a:rPr lang="ar-KW" sz="2400" b="1" dirty="0" smtClean="0"/>
              <a:t>خطة التوزيع  </a:t>
            </a:r>
            <a:r>
              <a:rPr lang="en-US" sz="2400" b="1" dirty="0" smtClean="0">
                <a:latin typeface="Andalus" pitchFamily="18" charset="-78"/>
                <a:cs typeface="Andalus" pitchFamily="18" charset="-78"/>
              </a:rPr>
              <a:t>Place</a:t>
            </a:r>
            <a:r>
              <a:rPr lang="en-US" b="1" dirty="0" smtClean="0"/>
              <a:t> </a:t>
            </a:r>
            <a:r>
              <a:rPr lang="ar-KW" b="1" dirty="0" smtClean="0"/>
              <a:t>   </a:t>
            </a:r>
            <a:endParaRPr lang="en-US" dirty="0" smtClean="0"/>
          </a:p>
        </p:txBody>
      </p:sp>
      <p:sp>
        <p:nvSpPr>
          <p:cNvPr id="8" name="مستطيل 7"/>
          <p:cNvSpPr/>
          <p:nvPr/>
        </p:nvSpPr>
        <p:spPr>
          <a:xfrm>
            <a:off x="5143504" y="4214818"/>
            <a:ext cx="3700482" cy="35719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lvl="0" algn="ctr"/>
            <a:r>
              <a:rPr lang="ar-SA" sz="2400" b="1" dirty="0" smtClean="0"/>
              <a:t>12)</a:t>
            </a:r>
            <a:r>
              <a:rPr lang="ar-KW" sz="2400" b="1" dirty="0" smtClean="0"/>
              <a:t> خطة الترويج </a:t>
            </a:r>
            <a:r>
              <a:rPr lang="en-US" sz="2400" b="1" dirty="0" smtClean="0">
                <a:latin typeface="Andalus" pitchFamily="18" charset="-78"/>
                <a:cs typeface="Andalus" pitchFamily="18" charset="-78"/>
              </a:rPr>
              <a:t>Promotion</a:t>
            </a:r>
            <a:r>
              <a:rPr lang="ar-SA" sz="2400" b="1" dirty="0" smtClean="0"/>
              <a:t> </a:t>
            </a:r>
            <a:endParaRPr lang="ar-SA" sz="2400" b="1" dirty="0"/>
          </a:p>
        </p:txBody>
      </p:sp>
      <p:sp>
        <p:nvSpPr>
          <p:cNvPr id="9" name="مستطيل 8"/>
          <p:cNvSpPr/>
          <p:nvPr/>
        </p:nvSpPr>
        <p:spPr>
          <a:xfrm>
            <a:off x="5286380" y="5500702"/>
            <a:ext cx="3557606" cy="35719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latin typeface="Andalus" pitchFamily="18" charset="-78"/>
              </a:rPr>
              <a:t>13) القوى العاملة  </a:t>
            </a:r>
            <a:r>
              <a:rPr lang="en-US" sz="2400" b="1" dirty="0" smtClean="0">
                <a:latin typeface="Andalus" pitchFamily="18" charset="-78"/>
                <a:cs typeface="Andalus" pitchFamily="18" charset="-78"/>
              </a:rPr>
              <a:t>People</a:t>
            </a:r>
            <a:endParaRPr lang="ar-SA" sz="2400" b="1" dirty="0">
              <a:latin typeface="Andalus" pitchFamily="18" charset="-78"/>
              <a:cs typeface="Andalus" pitchFamily="18" charset="-78"/>
            </a:endParaRPr>
          </a:p>
        </p:txBody>
      </p:sp>
      <p:sp>
        <p:nvSpPr>
          <p:cNvPr id="10" name="مستطيل 9"/>
          <p:cNvSpPr/>
          <p:nvPr/>
        </p:nvSpPr>
        <p:spPr>
          <a:xfrm>
            <a:off x="3929058" y="6143644"/>
            <a:ext cx="4914928" cy="428628"/>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t>14) الدليل المادي </a:t>
            </a:r>
            <a:r>
              <a:rPr lang="en-US" sz="2400" b="1" dirty="0" smtClean="0">
                <a:latin typeface="Andalus" pitchFamily="18" charset="-78"/>
                <a:cs typeface="Andalus" pitchFamily="18" charset="-78"/>
              </a:rPr>
              <a:t>Physical Evidence</a:t>
            </a:r>
            <a:endParaRPr lang="ar-SA" sz="2400" b="1" dirty="0">
              <a:latin typeface="Andalus" pitchFamily="18" charset="-78"/>
              <a:cs typeface="Andalus" pitchFamily="18" charset="-78"/>
            </a:endParaRPr>
          </a:p>
        </p:txBody>
      </p:sp>
      <p:pic>
        <p:nvPicPr>
          <p:cNvPr id="47106" name="Picture 2" descr="https://encrypted-tbn2.gstatic.com/images?q=tbn:ANd9GcQQMjSsXzHYK2D3EvPo17nagnV6R_HuzjW4aBwwi_RTB2NBNQ5B-T8w9ZI">
            <a:hlinkClick r:id="rId4"/>
          </p:cNvPr>
          <p:cNvPicPr>
            <a:picLocks noChangeAspect="1" noChangeArrowheads="1"/>
          </p:cNvPicPr>
          <p:nvPr/>
        </p:nvPicPr>
        <p:blipFill>
          <a:blip r:embed="rId5"/>
          <a:srcRect/>
          <a:stretch>
            <a:fillRect/>
          </a:stretch>
        </p:blipFill>
        <p:spPr bwMode="auto">
          <a:xfrm>
            <a:off x="500034" y="3714752"/>
            <a:ext cx="2643206" cy="1357322"/>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162382"/>
          </a:xfrm>
        </p:spPr>
        <p:txBody>
          <a:bodyPr>
            <a:normAutofit fontScale="92500" lnSpcReduction="10000"/>
          </a:bodyPr>
          <a:lstStyle/>
          <a:p>
            <a:endParaRPr lang="ar-SA" dirty="0" smtClean="0"/>
          </a:p>
          <a:p>
            <a:endParaRPr lang="ar-SA" dirty="0" smtClean="0"/>
          </a:p>
          <a:p>
            <a:endParaRPr lang="ar-SA" dirty="0" smtClean="0"/>
          </a:p>
          <a:p>
            <a:endParaRPr lang="ar-SA" sz="2000" dirty="0" smtClean="0"/>
          </a:p>
          <a:p>
            <a:pPr lvl="0">
              <a:buNone/>
            </a:pPr>
            <a:r>
              <a:rPr lang="ar-KW" sz="2000" b="1" dirty="0" smtClean="0"/>
              <a:t>ممتازة (فوق 20%)</a:t>
            </a:r>
            <a:r>
              <a:rPr lang="ar-SA" sz="2000" b="1" dirty="0" smtClean="0"/>
              <a:t>  </a:t>
            </a:r>
            <a:r>
              <a:rPr lang="ar-KW" sz="2000" b="1" dirty="0" smtClean="0"/>
              <a:t>وسط (10 إلى 20%)</a:t>
            </a:r>
            <a:r>
              <a:rPr lang="ar-SA" sz="2000" b="1" dirty="0" smtClean="0"/>
              <a:t> </a:t>
            </a:r>
            <a:r>
              <a:rPr lang="ar-KW" sz="2000" b="1" dirty="0" smtClean="0"/>
              <a:t>قليلة (أقل من 10%)</a:t>
            </a:r>
            <a:endParaRPr lang="ar-SA" sz="2000" b="1" dirty="0" smtClean="0"/>
          </a:p>
          <a:p>
            <a:pPr lvl="0">
              <a:buNone/>
            </a:pPr>
            <a:endParaRPr lang="ar-SA" sz="2000" b="1" dirty="0" smtClean="0"/>
          </a:p>
          <a:p>
            <a:pPr lvl="0">
              <a:buNone/>
            </a:pPr>
            <a:endParaRPr lang="ar-SA" sz="2400" b="1" dirty="0" smtClean="0"/>
          </a:p>
          <a:p>
            <a:pPr lvl="0">
              <a:buNone/>
            </a:pPr>
            <a:endParaRPr lang="ar-SA" sz="4000" b="1" dirty="0" smtClean="0"/>
          </a:p>
          <a:p>
            <a:pPr lvl="0">
              <a:buNone/>
            </a:pPr>
            <a:r>
              <a:rPr lang="ar-KW" sz="2000" b="1" dirty="0" smtClean="0"/>
              <a:t>...%صحافة..%تلفزيون...%مطبوعات...%انترنت...%الترويج</a:t>
            </a:r>
            <a:r>
              <a:rPr lang="ar-SA" sz="2000" b="1" dirty="0" smtClean="0"/>
              <a:t>....</a:t>
            </a:r>
            <a:r>
              <a:rPr lang="ar-KW" sz="2000" b="1" dirty="0" smtClean="0"/>
              <a:t>% أخرى</a:t>
            </a:r>
            <a:endParaRPr lang="en-US" sz="2000" dirty="0" smtClean="0"/>
          </a:p>
          <a:p>
            <a:pPr lvl="0">
              <a:buNone/>
            </a:pPr>
            <a:endParaRPr lang="ar-SA" sz="2000" b="1" dirty="0" smtClean="0"/>
          </a:p>
          <a:p>
            <a:pPr>
              <a:buNone/>
            </a:pPr>
            <a:endParaRPr lang="ar-SA" sz="2000" b="1" dirty="0" smtClean="0"/>
          </a:p>
          <a:p>
            <a:pPr>
              <a:buNone/>
            </a:pPr>
            <a:endParaRPr lang="ar-SA" sz="3600" b="1" dirty="0" smtClean="0"/>
          </a:p>
          <a:p>
            <a:pPr>
              <a:buNone/>
            </a:pPr>
            <a:r>
              <a:rPr lang="ar-KW" sz="2000" b="1" dirty="0" smtClean="0"/>
              <a:t>من المسئول عن عملية التسويق؟ وهل ستتم داخليا لديكم؟ أم </a:t>
            </a:r>
            <a:r>
              <a:rPr lang="ar-KW" sz="2000" b="1" dirty="0" err="1" smtClean="0"/>
              <a:t>س</a:t>
            </a:r>
            <a:r>
              <a:rPr lang="ar-SA" sz="2000" b="1" dirty="0" smtClean="0"/>
              <a:t>يتم ألت</a:t>
            </a:r>
            <a:r>
              <a:rPr lang="ar-KW" sz="2000" b="1" dirty="0" smtClean="0"/>
              <a:t>عاقد</a:t>
            </a:r>
            <a:r>
              <a:rPr lang="ar-SA" sz="2000" b="1" dirty="0" smtClean="0"/>
              <a:t> </a:t>
            </a:r>
            <a:r>
              <a:rPr lang="ar-KW" sz="2000" b="1" dirty="0" smtClean="0"/>
              <a:t>مع جهة خارجية؟</a:t>
            </a:r>
            <a:endParaRPr lang="en-US" sz="2000" dirty="0" smtClean="0"/>
          </a:p>
          <a:p>
            <a:pPr>
              <a:buNone/>
            </a:pPr>
            <a:r>
              <a:rPr lang="ar-KW" sz="2000" b="1" dirty="0" smtClean="0"/>
              <a:t>أم تقسموا المهمة داخليا وخارجيا؟</a:t>
            </a:r>
            <a:endParaRPr lang="en-US" sz="2000" dirty="0" smtClean="0"/>
          </a:p>
          <a:p>
            <a:pPr lvl="0">
              <a:buNone/>
            </a:pPr>
            <a:endParaRPr lang="en-US" sz="2000" dirty="0" smtClean="0"/>
          </a:p>
        </p:txBody>
      </p:sp>
      <p:sp>
        <p:nvSpPr>
          <p:cNvPr id="3" name="عنوان 2"/>
          <p:cNvSpPr>
            <a:spLocks noGrp="1"/>
          </p:cNvSpPr>
          <p:nvPr>
            <p:ph type="title"/>
          </p:nvPr>
        </p:nvSpPr>
        <p:spPr/>
        <p:txBody>
          <a:bodyPr/>
          <a:lstStyle/>
          <a:p>
            <a:pPr algn="ctr"/>
            <a:r>
              <a:rPr lang="ar-SA" dirty="0" smtClean="0"/>
              <a:t>تابع التسويق</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مستطيل 5"/>
          <p:cNvSpPr/>
          <p:nvPr/>
        </p:nvSpPr>
        <p:spPr>
          <a:xfrm>
            <a:off x="5715008" y="1500174"/>
            <a:ext cx="2986102" cy="571504"/>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t>15) ميزانية التسويق</a:t>
            </a:r>
            <a:endParaRPr lang="ar-SA" sz="2400" b="1" dirty="0"/>
          </a:p>
        </p:txBody>
      </p:sp>
      <p:sp>
        <p:nvSpPr>
          <p:cNvPr id="7" name="مستطيل 6"/>
          <p:cNvSpPr/>
          <p:nvPr/>
        </p:nvSpPr>
        <p:spPr>
          <a:xfrm>
            <a:off x="5715008" y="5286388"/>
            <a:ext cx="2986102" cy="571504"/>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b="1" dirty="0" smtClean="0"/>
              <a:t>16) </a:t>
            </a:r>
            <a:r>
              <a:rPr lang="ar-KW" sz="2400" b="1" dirty="0" smtClean="0"/>
              <a:t>مس</a:t>
            </a:r>
            <a:r>
              <a:rPr lang="ar-SA" sz="2400" b="1" dirty="0" err="1" smtClean="0"/>
              <a:t>ئو</a:t>
            </a:r>
            <a:r>
              <a:rPr lang="ar-KW" sz="2400" b="1" dirty="0" smtClean="0"/>
              <a:t>ل التسويق</a:t>
            </a:r>
            <a:endParaRPr lang="ar-SA" sz="2400" b="1" dirty="0"/>
          </a:p>
        </p:txBody>
      </p:sp>
      <p:sp>
        <p:nvSpPr>
          <p:cNvPr id="8" name="مستطيل 7"/>
          <p:cNvSpPr/>
          <p:nvPr/>
        </p:nvSpPr>
        <p:spPr>
          <a:xfrm>
            <a:off x="1571604" y="3714752"/>
            <a:ext cx="6715172" cy="642942"/>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algn="ctr"/>
            <a:r>
              <a:rPr lang="ar-SA" sz="2000" b="1" dirty="0" smtClean="0"/>
              <a:t>2) </a:t>
            </a:r>
            <a:r>
              <a:rPr lang="ar-KW" sz="2000" b="1" dirty="0" smtClean="0"/>
              <a:t>كيف ستوزع ميزانية الإعلان والترويج؟ (لديك 100% وزعها على التالي:) </a:t>
            </a:r>
            <a:endParaRPr lang="ar-SA" sz="2000" b="1" dirty="0"/>
          </a:p>
        </p:txBody>
      </p:sp>
      <p:sp>
        <p:nvSpPr>
          <p:cNvPr id="9" name="مستطيل 8"/>
          <p:cNvSpPr/>
          <p:nvPr/>
        </p:nvSpPr>
        <p:spPr>
          <a:xfrm>
            <a:off x="1571604" y="2285992"/>
            <a:ext cx="6643734" cy="642942"/>
          </a:xfrm>
          <a:prstGeom prst="rect">
            <a:avLst/>
          </a:prstGeom>
        </p:spPr>
        <p:style>
          <a:lnRef idx="2">
            <a:schemeClr val="accent1"/>
          </a:lnRef>
          <a:fillRef idx="1">
            <a:schemeClr val="lt1"/>
          </a:fillRef>
          <a:effectRef idx="0">
            <a:schemeClr val="accent1"/>
          </a:effectRef>
          <a:fontRef idx="minor">
            <a:schemeClr val="dk1"/>
          </a:fontRef>
        </p:style>
        <p:txBody>
          <a:bodyPr rtlCol="1" anchor="ctr"/>
          <a:lstStyle/>
          <a:p>
            <a:pPr lvl="0" algn="ctr"/>
            <a:r>
              <a:rPr lang="ar-SA" sz="2000" b="1" dirty="0" smtClean="0"/>
              <a:t>1) </a:t>
            </a:r>
            <a:r>
              <a:rPr lang="ar-KW" sz="2000" b="1" dirty="0" smtClean="0"/>
              <a:t>الميزانية التي نود تخصيصها للتسويق (بالنسبة للمصاريف العامة) تعتبر</a:t>
            </a:r>
            <a:r>
              <a:rPr lang="ar-SA" sz="2000" b="1" dirty="0" smtClean="0"/>
              <a:t> </a:t>
            </a:r>
            <a:endParaRPr lang="ar-SA" sz="2000" b="1" dirty="0"/>
          </a:p>
        </p:txBody>
      </p:sp>
      <p:pic>
        <p:nvPicPr>
          <p:cNvPr id="46082" name="Picture 2" descr="https://encrypted-tbn3.gstatic.com/images?q=tbn:ANd9GcTdYXJO0xCpBWOZUaHKsROtZi_JZoOFIybkf4f8gpthizFzaz9fqDpXVqMF">
            <a:hlinkClick r:id="rId4"/>
          </p:cNvPr>
          <p:cNvPicPr>
            <a:picLocks noChangeAspect="1" noChangeArrowheads="1"/>
          </p:cNvPicPr>
          <p:nvPr/>
        </p:nvPicPr>
        <p:blipFill>
          <a:blip r:embed="rId5"/>
          <a:srcRect/>
          <a:stretch>
            <a:fillRect/>
          </a:stretch>
        </p:blipFill>
        <p:spPr bwMode="auto">
          <a:xfrm>
            <a:off x="0" y="1428736"/>
            <a:ext cx="1571604" cy="2071702"/>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162382"/>
          </a:xfrm>
        </p:spPr>
        <p:txBody>
          <a:bodyPr>
            <a:normAutofit/>
          </a:bodyPr>
          <a:lstStyle/>
          <a:p>
            <a:endParaRPr lang="ar-SA" dirty="0" smtClean="0"/>
          </a:p>
          <a:p>
            <a:pPr>
              <a:lnSpc>
                <a:spcPct val="150000"/>
              </a:lnSpc>
            </a:pPr>
            <a:r>
              <a:rPr lang="ar-SA" sz="2800" b="1" dirty="0" smtClean="0"/>
              <a:t>قومي بتحديد </a:t>
            </a:r>
            <a:r>
              <a:rPr lang="ar-SA" sz="2800" b="1" dirty="0" smtClean="0">
                <a:effectLst>
                  <a:outerShdw blurRad="38100" dist="38100" dir="2700000" algn="tl">
                    <a:srgbClr val="000000">
                      <a:alpha val="43137"/>
                    </a:srgbClr>
                  </a:outerShdw>
                </a:effectLst>
              </a:rPr>
              <a:t>القوى التنافسية لمشروعك</a:t>
            </a:r>
            <a:r>
              <a:rPr lang="ar-SA" sz="2800" b="1" dirty="0" smtClean="0"/>
              <a:t>؟</a:t>
            </a:r>
          </a:p>
          <a:p>
            <a:pPr>
              <a:lnSpc>
                <a:spcPct val="150000"/>
              </a:lnSpc>
            </a:pPr>
            <a:r>
              <a:rPr lang="ar-SA" sz="2800" b="1" dirty="0" smtClean="0"/>
              <a:t>قومي بعمل </a:t>
            </a:r>
            <a:r>
              <a:rPr lang="ar-KW" sz="2800" b="1" dirty="0" smtClean="0">
                <a:effectLst>
                  <a:outerShdw blurRad="38100" dist="38100" dir="2700000" algn="tl">
                    <a:srgbClr val="000000">
                      <a:alpha val="43137"/>
                    </a:srgbClr>
                  </a:outerShdw>
                </a:effectLst>
              </a:rPr>
              <a:t>مصفوفة الحصة والنمو </a:t>
            </a:r>
            <a:r>
              <a:rPr lang="ar-SA" sz="2800" b="1" dirty="0" smtClean="0">
                <a:effectLst>
                  <a:outerShdw blurRad="38100" dist="38100" dir="2700000" algn="tl">
                    <a:srgbClr val="000000">
                      <a:alpha val="43137"/>
                    </a:srgbClr>
                  </a:outerShdw>
                </a:effectLst>
              </a:rPr>
              <a:t>لمشروعك</a:t>
            </a:r>
            <a:r>
              <a:rPr lang="ar-SA" sz="2800" b="1" dirty="0" smtClean="0"/>
              <a:t>؟</a:t>
            </a:r>
          </a:p>
          <a:p>
            <a:pPr>
              <a:lnSpc>
                <a:spcPct val="150000"/>
              </a:lnSpc>
            </a:pPr>
            <a:r>
              <a:rPr lang="ar-SA" sz="2800" b="1" dirty="0" smtClean="0"/>
              <a:t>حددي كلاً من</a:t>
            </a:r>
          </a:p>
          <a:p>
            <a:pPr>
              <a:lnSpc>
                <a:spcPct val="150000"/>
              </a:lnSpc>
              <a:buNone/>
            </a:pPr>
            <a:r>
              <a:rPr lang="ar-SA" sz="2800" b="1" dirty="0" smtClean="0">
                <a:effectLst>
                  <a:outerShdw blurRad="38100" dist="38100" dir="2700000" algn="tl">
                    <a:srgbClr val="000000">
                      <a:alpha val="43137"/>
                    </a:srgbClr>
                  </a:outerShdw>
                </a:effectLst>
              </a:rPr>
              <a:t>المنتج أو الخدمة الخاص بك, كيفية تقديمه, تسعيره, </a:t>
            </a:r>
          </a:p>
          <a:p>
            <a:pPr>
              <a:lnSpc>
                <a:spcPct val="150000"/>
              </a:lnSpc>
              <a:buNone/>
            </a:pPr>
            <a:r>
              <a:rPr lang="ar-SA" sz="2800" b="1" dirty="0" smtClean="0">
                <a:effectLst>
                  <a:outerShdw blurRad="38100" dist="38100" dir="2700000" algn="tl">
                    <a:srgbClr val="000000">
                      <a:alpha val="43137"/>
                    </a:srgbClr>
                  </a:outerShdw>
                </a:effectLst>
              </a:rPr>
              <a:t>خطتك للإعلان والتوزيــع والترويــج, القوى العاملـة, </a:t>
            </a:r>
          </a:p>
          <a:p>
            <a:pPr>
              <a:buNone/>
            </a:pPr>
            <a:r>
              <a:rPr lang="ar-SA" sz="2800" b="1" dirty="0" smtClean="0">
                <a:effectLst>
                  <a:outerShdw blurRad="38100" dist="38100" dir="2700000" algn="tl">
                    <a:srgbClr val="000000">
                      <a:alpha val="43137"/>
                    </a:srgbClr>
                  </a:outerShdw>
                </a:effectLst>
              </a:rPr>
              <a:t>ميزانيتك وأخيرا حددي من هو المسئــــــول عن </a:t>
            </a:r>
          </a:p>
          <a:p>
            <a:pPr>
              <a:buNone/>
            </a:pPr>
            <a:r>
              <a:rPr lang="ar-SA" sz="2800" b="1" dirty="0" smtClean="0">
                <a:effectLst>
                  <a:outerShdw blurRad="38100" dist="38100" dir="2700000" algn="tl">
                    <a:srgbClr val="000000">
                      <a:alpha val="43137"/>
                    </a:srgbClr>
                  </a:outerShdw>
                </a:effectLst>
              </a:rPr>
              <a:t>التسويـــــــــــق</a:t>
            </a:r>
            <a:r>
              <a:rPr lang="ar-SA" sz="2800" b="1" dirty="0" smtClean="0"/>
              <a:t>؟</a:t>
            </a:r>
          </a:p>
          <a:p>
            <a:pPr>
              <a:buNone/>
            </a:pPr>
            <a:endParaRPr lang="ar-SA" dirty="0"/>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0" y="2928934"/>
            <a:ext cx="2000232" cy="2786082"/>
          </a:xfrm>
          <a:prstGeom prst="rect">
            <a:avLst/>
          </a:prstGeom>
          <a:noFill/>
        </p:spPr>
      </p:pic>
      <p:sp>
        <p:nvSpPr>
          <p:cNvPr id="6" name="مستطيل مستدير الزوايا 5"/>
          <p:cNvSpPr/>
          <p:nvPr/>
        </p:nvSpPr>
        <p:spPr>
          <a:xfrm>
            <a:off x="2285984" y="357166"/>
            <a:ext cx="4772052" cy="1500198"/>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0034" y="1214422"/>
            <a:ext cx="8229600" cy="5286412"/>
          </a:xfrm>
        </p:spPr>
        <p:txBody>
          <a:bodyPr/>
          <a:lstStyle/>
          <a:p>
            <a:endParaRPr lang="ar-SA" dirty="0" smtClean="0"/>
          </a:p>
          <a:p>
            <a:pPr>
              <a:buNone/>
            </a:pPr>
            <a:endParaRPr lang="ar-SA" sz="1800" b="1" dirty="0" smtClean="0"/>
          </a:p>
          <a:p>
            <a:pPr>
              <a:buNone/>
            </a:pPr>
            <a:r>
              <a:rPr lang="ar-KW" sz="2000" b="1" dirty="0" smtClean="0"/>
              <a:t>الآن وقد اتضحت الصورة يمكنك كتابة الرؤية  </a:t>
            </a:r>
            <a:endParaRPr lang="en-US" sz="2000" dirty="0" smtClean="0"/>
          </a:p>
          <a:p>
            <a:pPr lvl="0">
              <a:buFont typeface="Wingdings" pitchFamily="2" charset="2"/>
              <a:buChar char="§"/>
            </a:pPr>
            <a:r>
              <a:rPr lang="ar-KW" sz="2000" b="1" dirty="0" smtClean="0"/>
              <a:t>أولا حدد مدة الخطة حسب المعيار العام التالي :</a:t>
            </a:r>
            <a:endParaRPr lang="ar-SA" sz="2000" b="1" dirty="0" smtClean="0"/>
          </a:p>
          <a:p>
            <a:pPr lvl="0">
              <a:buFont typeface="Wingdings" pitchFamily="2" charset="2"/>
              <a:buChar char="§"/>
            </a:pPr>
            <a:endParaRPr lang="ar-SA" sz="2000" b="1" dirty="0" smtClean="0"/>
          </a:p>
          <a:p>
            <a:pPr lvl="0">
              <a:buFont typeface="Wingdings" pitchFamily="2" charset="2"/>
              <a:buChar char="§"/>
            </a:pPr>
            <a:endParaRPr lang="ar-SA" sz="2000" b="1" dirty="0" smtClean="0"/>
          </a:p>
          <a:p>
            <a:pPr lvl="0">
              <a:buFont typeface="Wingdings" pitchFamily="2" charset="2"/>
              <a:buChar char="§"/>
            </a:pPr>
            <a:endParaRPr lang="ar-SA" sz="2000" b="1" dirty="0" smtClean="0"/>
          </a:p>
          <a:p>
            <a:pPr lvl="0">
              <a:buFont typeface="Wingdings" pitchFamily="2" charset="2"/>
              <a:buChar char="§"/>
            </a:pPr>
            <a:endParaRPr lang="ar-SA" sz="4800" b="1" dirty="0" smtClean="0"/>
          </a:p>
          <a:p>
            <a:pPr>
              <a:buNone/>
            </a:pPr>
            <a:r>
              <a:rPr lang="ar-SA" sz="2000" b="1" dirty="0" smtClean="0"/>
              <a:t>ا</a:t>
            </a:r>
            <a:r>
              <a:rPr lang="ar-KW" sz="2000" b="1" dirty="0" smtClean="0"/>
              <a:t>مل</a:t>
            </a:r>
            <a:r>
              <a:rPr lang="ar-SA" sz="2000" b="1" dirty="0" err="1" smtClean="0"/>
              <a:t>ئي</a:t>
            </a:r>
            <a:r>
              <a:rPr lang="ar-SA" sz="2000" b="1" dirty="0" smtClean="0"/>
              <a:t> </a:t>
            </a:r>
            <a:r>
              <a:rPr lang="ar-KW" sz="2000" b="1" dirty="0" smtClean="0"/>
              <a:t>الفراغات التالية بناء على مدة خطتك : </a:t>
            </a:r>
            <a:endParaRPr lang="en-US" sz="2000" dirty="0" smtClean="0"/>
          </a:p>
          <a:p>
            <a:pPr>
              <a:buNone/>
            </a:pPr>
            <a:r>
              <a:rPr lang="ar-KW" sz="2000" b="1" u="sng" dirty="0" smtClean="0"/>
              <a:t>عند نهاية الخطة </a:t>
            </a:r>
            <a:r>
              <a:rPr lang="ar-KW" sz="2000" b="1" dirty="0" smtClean="0"/>
              <a:t>أحلم بتحقيق التالي (اكتب أهدافا قابلة للقياس، أي تحتوي أرقاما) </a:t>
            </a:r>
            <a:endParaRPr lang="en-US" sz="2000" dirty="0" smtClean="0"/>
          </a:p>
          <a:p>
            <a:pPr lvl="0">
              <a:buFont typeface="Wingdings" pitchFamily="2" charset="2"/>
              <a:buChar char="§"/>
            </a:pPr>
            <a:endParaRPr lang="ar-SA" sz="2000" b="1" dirty="0" smtClean="0"/>
          </a:p>
        </p:txBody>
      </p:sp>
      <p:sp>
        <p:nvSpPr>
          <p:cNvPr id="3" name="عنوان 2"/>
          <p:cNvSpPr>
            <a:spLocks noGrp="1"/>
          </p:cNvSpPr>
          <p:nvPr>
            <p:ph type="title"/>
          </p:nvPr>
        </p:nvSpPr>
        <p:spPr/>
        <p:txBody>
          <a:bodyPr>
            <a:normAutofit/>
          </a:bodyPr>
          <a:lstStyle/>
          <a:p>
            <a:pPr algn="r"/>
            <a:r>
              <a:rPr lang="en-US" dirty="0" smtClean="0">
                <a:solidFill>
                  <a:schemeClr val="accent1">
                    <a:lumMod val="75000"/>
                  </a:schemeClr>
                </a:solidFill>
              </a:rPr>
              <a:t>     </a:t>
            </a:r>
            <a:r>
              <a:rPr lang="ar-KW" dirty="0" smtClean="0">
                <a:solidFill>
                  <a:schemeClr val="accent1">
                    <a:lumMod val="75000"/>
                  </a:schemeClr>
                </a:solidFill>
              </a:rPr>
              <a:t>سادسا</a:t>
            </a:r>
            <a:r>
              <a:rPr lang="ar-SA" dirty="0" smtClean="0">
                <a:solidFill>
                  <a:schemeClr val="accent1">
                    <a:lumMod val="75000"/>
                  </a:schemeClr>
                </a:solidFill>
              </a:rPr>
              <a:t>ً</a:t>
            </a:r>
            <a:r>
              <a:rPr lang="ar-KW" dirty="0" smtClean="0">
                <a:solidFill>
                  <a:schemeClr val="accent1">
                    <a:lumMod val="75000"/>
                  </a:schemeClr>
                </a:solidFill>
              </a:rPr>
              <a:t> : الرؤية والرسالة والهوية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شكل بيضاوي 5"/>
          <p:cNvSpPr/>
          <p:nvPr/>
        </p:nvSpPr>
        <p:spPr>
          <a:xfrm>
            <a:off x="4929190" y="1285860"/>
            <a:ext cx="3486168" cy="642942"/>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r>
              <a:rPr lang="ar-SA" sz="2400" b="1" dirty="0" smtClean="0"/>
              <a:t>أ/ الرؤية </a:t>
            </a:r>
            <a:r>
              <a:rPr lang="en-US" sz="2400" b="1" dirty="0" smtClean="0">
                <a:latin typeface="Andalus" pitchFamily="18" charset="-78"/>
                <a:cs typeface="Andalus" pitchFamily="18" charset="-78"/>
              </a:rPr>
              <a:t>The Vision</a:t>
            </a:r>
            <a:endParaRPr lang="ar-SA" sz="2400" b="1" dirty="0">
              <a:latin typeface="Andalus" pitchFamily="18" charset="-78"/>
              <a:cs typeface="Andalus" pitchFamily="18" charset="-78"/>
            </a:endParaRPr>
          </a:p>
        </p:txBody>
      </p:sp>
      <p:graphicFrame>
        <p:nvGraphicFramePr>
          <p:cNvPr id="8" name="جدول 7"/>
          <p:cNvGraphicFramePr>
            <a:graphicFrameLocks noGrp="1"/>
          </p:cNvGraphicFramePr>
          <p:nvPr/>
        </p:nvGraphicFramePr>
        <p:xfrm>
          <a:off x="2214546" y="2857496"/>
          <a:ext cx="6096000" cy="1483360"/>
        </p:xfrm>
        <a:graphic>
          <a:graphicData uri="http://schemas.openxmlformats.org/drawingml/2006/table">
            <a:tbl>
              <a:tblPr rtl="1" firstRow="1" bandRow="1">
                <a:tableStyleId>{5C22544A-7EE6-4342-B048-85BDC9FD1C3A}</a:tableStyleId>
              </a:tblPr>
              <a:tblGrid>
                <a:gridCol w="2032000"/>
                <a:gridCol w="2032000"/>
                <a:gridCol w="2032000"/>
              </a:tblGrid>
              <a:tr h="370840">
                <a:tc>
                  <a:txBody>
                    <a:bodyPr/>
                    <a:lstStyle/>
                    <a:p>
                      <a:pPr algn="ctr" rtl="1"/>
                      <a:r>
                        <a:rPr kumimoji="0" lang="ar-KW" sz="1800" b="1" kern="1200" dirty="0" smtClean="0">
                          <a:solidFill>
                            <a:schemeClr val="lt1"/>
                          </a:solidFill>
                          <a:latin typeface="+mn-lt"/>
                          <a:ea typeface="+mn-ea"/>
                          <a:cs typeface="+mn-cs"/>
                        </a:rPr>
                        <a:t>حجم المنظمة</a:t>
                      </a:r>
                      <a:endParaRPr lang="ar-SA" b="1" dirty="0"/>
                    </a:p>
                  </a:txBody>
                  <a:tcPr/>
                </a:tc>
                <a:tc>
                  <a:txBody>
                    <a:bodyPr/>
                    <a:lstStyle/>
                    <a:p>
                      <a:pPr algn="ctr" rtl="1"/>
                      <a:r>
                        <a:rPr kumimoji="0" lang="ar-KW" sz="1800" b="1" kern="1200" dirty="0" smtClean="0">
                          <a:solidFill>
                            <a:schemeClr val="lt1"/>
                          </a:solidFill>
                          <a:latin typeface="+mn-lt"/>
                          <a:ea typeface="+mn-ea"/>
                          <a:cs typeface="+mn-cs"/>
                        </a:rPr>
                        <a:t>عدد الموظفين</a:t>
                      </a:r>
                      <a:endParaRPr lang="ar-SA" b="1" dirty="0"/>
                    </a:p>
                  </a:txBody>
                  <a:tcPr/>
                </a:tc>
                <a:tc>
                  <a:txBody>
                    <a:bodyPr/>
                    <a:lstStyle/>
                    <a:p>
                      <a:pPr algn="ctr" rtl="1"/>
                      <a:r>
                        <a:rPr kumimoji="0" lang="ar-KW" sz="1800" b="1" kern="1200" dirty="0" smtClean="0">
                          <a:solidFill>
                            <a:schemeClr val="lt1"/>
                          </a:solidFill>
                          <a:latin typeface="+mn-lt"/>
                          <a:ea typeface="+mn-ea"/>
                          <a:cs typeface="+mn-cs"/>
                        </a:rPr>
                        <a:t> مدة الخطة</a:t>
                      </a:r>
                      <a:endParaRPr lang="ar-SA" b="1" dirty="0"/>
                    </a:p>
                  </a:txBody>
                  <a:tcPr/>
                </a:tc>
              </a:tr>
              <a:tr h="370840">
                <a:tc>
                  <a:txBody>
                    <a:bodyPr/>
                    <a:lstStyle/>
                    <a:p>
                      <a:pPr algn="ctr" rtl="1"/>
                      <a:r>
                        <a:rPr kumimoji="0" lang="ar-KW" sz="1800" b="1" kern="1200" dirty="0" smtClean="0">
                          <a:solidFill>
                            <a:schemeClr val="dk1"/>
                          </a:solidFill>
                          <a:latin typeface="+mn-lt"/>
                          <a:ea typeface="+mn-ea"/>
                          <a:cs typeface="+mn-cs"/>
                        </a:rPr>
                        <a:t>صغيرة</a:t>
                      </a:r>
                      <a:endParaRPr lang="ar-SA" b="1" dirty="0"/>
                    </a:p>
                  </a:txBody>
                  <a:tcPr/>
                </a:tc>
                <a:tc>
                  <a:txBody>
                    <a:bodyPr/>
                    <a:lstStyle/>
                    <a:p>
                      <a:pPr algn="ctr" rtl="1"/>
                      <a:r>
                        <a:rPr kumimoji="0" lang="ar-KW" sz="1800" b="1" kern="1200" dirty="0" smtClean="0">
                          <a:solidFill>
                            <a:schemeClr val="dk1"/>
                          </a:solidFill>
                          <a:latin typeface="+mn-lt"/>
                          <a:ea typeface="+mn-ea"/>
                          <a:cs typeface="+mn-cs"/>
                        </a:rPr>
                        <a:t> أقل من 100</a:t>
                      </a:r>
                      <a:endParaRPr lang="ar-SA" b="1" dirty="0"/>
                    </a:p>
                  </a:txBody>
                  <a:tcPr/>
                </a:tc>
                <a:tc>
                  <a:txBody>
                    <a:bodyPr/>
                    <a:lstStyle/>
                    <a:p>
                      <a:pPr algn="ctr" rtl="1"/>
                      <a:r>
                        <a:rPr lang="ar-SA" b="1" dirty="0" smtClean="0"/>
                        <a:t>5</a:t>
                      </a:r>
                      <a:endParaRPr lang="ar-SA" b="1" dirty="0"/>
                    </a:p>
                  </a:txBody>
                  <a:tcPr/>
                </a:tc>
              </a:tr>
              <a:tr h="370840">
                <a:tc>
                  <a:txBody>
                    <a:bodyPr/>
                    <a:lstStyle/>
                    <a:p>
                      <a:pPr algn="ctr" rtl="1"/>
                      <a:r>
                        <a:rPr kumimoji="0" lang="ar-KW" sz="1800" b="1" kern="1200" dirty="0" smtClean="0">
                          <a:solidFill>
                            <a:schemeClr val="dk1"/>
                          </a:solidFill>
                          <a:latin typeface="+mn-lt"/>
                          <a:ea typeface="+mn-ea"/>
                          <a:cs typeface="+mn-cs"/>
                        </a:rPr>
                        <a:t> متوسطة</a:t>
                      </a:r>
                      <a:endParaRPr lang="ar-SA" b="1" dirty="0"/>
                    </a:p>
                  </a:txBody>
                  <a:tcPr/>
                </a:tc>
                <a:tc>
                  <a:txBody>
                    <a:bodyPr/>
                    <a:lstStyle/>
                    <a:p>
                      <a:pPr algn="ctr" rtl="1"/>
                      <a:r>
                        <a:rPr kumimoji="0" lang="en-US" sz="1800" b="1" kern="1200" dirty="0" smtClean="0">
                          <a:solidFill>
                            <a:schemeClr val="dk1"/>
                          </a:solidFill>
                          <a:latin typeface="+mn-lt"/>
                          <a:ea typeface="+mn-ea"/>
                          <a:cs typeface="+mn-cs"/>
                        </a:rPr>
                        <a:t> </a:t>
                      </a:r>
                      <a:r>
                        <a:rPr kumimoji="0" lang="ar-KW" sz="1800" b="1" kern="1200" dirty="0" smtClean="0">
                          <a:solidFill>
                            <a:schemeClr val="dk1"/>
                          </a:solidFill>
                          <a:latin typeface="+mn-lt"/>
                          <a:ea typeface="+mn-ea"/>
                          <a:cs typeface="+mn-cs"/>
                        </a:rPr>
                        <a:t>100 – 500</a:t>
                      </a:r>
                      <a:endParaRPr lang="ar-SA" b="1" dirty="0"/>
                    </a:p>
                  </a:txBody>
                  <a:tcPr/>
                </a:tc>
                <a:tc>
                  <a:txBody>
                    <a:bodyPr/>
                    <a:lstStyle/>
                    <a:p>
                      <a:pPr algn="ctr" rtl="1"/>
                      <a:r>
                        <a:rPr lang="ar-SA" b="1" dirty="0" smtClean="0"/>
                        <a:t>10</a:t>
                      </a:r>
                      <a:endParaRPr lang="ar-SA" b="1" dirty="0"/>
                    </a:p>
                  </a:txBody>
                  <a:tcPr/>
                </a:tc>
              </a:tr>
              <a:tr h="370840">
                <a:tc>
                  <a:txBody>
                    <a:bodyPr/>
                    <a:lstStyle/>
                    <a:p>
                      <a:pPr algn="ctr" rtl="1"/>
                      <a:r>
                        <a:rPr kumimoji="0" lang="ar-KW" sz="1800" b="1" kern="1200" dirty="0" smtClean="0">
                          <a:solidFill>
                            <a:schemeClr val="dk1"/>
                          </a:solidFill>
                          <a:latin typeface="+mn-lt"/>
                          <a:ea typeface="+mn-ea"/>
                          <a:cs typeface="+mn-cs"/>
                        </a:rPr>
                        <a:t> كبيرة</a:t>
                      </a:r>
                      <a:endParaRPr lang="ar-SA" b="1" dirty="0"/>
                    </a:p>
                  </a:txBody>
                  <a:tcPr/>
                </a:tc>
                <a:tc>
                  <a:txBody>
                    <a:bodyPr/>
                    <a:lstStyle/>
                    <a:p>
                      <a:pPr algn="ctr" rtl="1"/>
                      <a:r>
                        <a:rPr kumimoji="0" lang="ar-KW" sz="1800" b="1" kern="1200" dirty="0" smtClean="0">
                          <a:solidFill>
                            <a:schemeClr val="dk1"/>
                          </a:solidFill>
                          <a:latin typeface="+mn-lt"/>
                          <a:ea typeface="+mn-ea"/>
                          <a:cs typeface="+mn-cs"/>
                        </a:rPr>
                        <a:t> أكثر من 500</a:t>
                      </a:r>
                      <a:endParaRPr lang="ar-SA" b="1" dirty="0"/>
                    </a:p>
                  </a:txBody>
                  <a:tcPr/>
                </a:tc>
                <a:tc>
                  <a:txBody>
                    <a:bodyPr/>
                    <a:lstStyle/>
                    <a:p>
                      <a:pPr algn="ctr" rtl="1"/>
                      <a:r>
                        <a:rPr kumimoji="0" lang="ar-KW" sz="1800" b="1" kern="1200" dirty="0" smtClean="0">
                          <a:solidFill>
                            <a:schemeClr val="dk1"/>
                          </a:solidFill>
                          <a:latin typeface="+mn-lt"/>
                          <a:ea typeface="+mn-ea"/>
                          <a:cs typeface="+mn-cs"/>
                        </a:rPr>
                        <a:t> 15 أو 20</a:t>
                      </a:r>
                      <a:endParaRPr lang="ar-SA" b="1" dirty="0"/>
                    </a:p>
                  </a:txBody>
                  <a:tcPr/>
                </a:tc>
              </a:tr>
            </a:tbl>
          </a:graphicData>
        </a:graphic>
      </p:graphicFrame>
      <p:graphicFrame>
        <p:nvGraphicFramePr>
          <p:cNvPr id="9" name="جدول 8"/>
          <p:cNvGraphicFramePr>
            <a:graphicFrameLocks noGrp="1"/>
          </p:cNvGraphicFramePr>
          <p:nvPr/>
        </p:nvGraphicFramePr>
        <p:xfrm>
          <a:off x="157406" y="5303520"/>
          <a:ext cx="8843718" cy="1554480"/>
        </p:xfrm>
        <a:graphic>
          <a:graphicData uri="http://schemas.openxmlformats.org/drawingml/2006/table">
            <a:tbl>
              <a:tblPr rtl="1" firstRow="1" bandRow="1">
                <a:tableStyleId>{5C22544A-7EE6-4342-B048-85BDC9FD1C3A}</a:tableStyleId>
              </a:tblPr>
              <a:tblGrid>
                <a:gridCol w="927435"/>
                <a:gridCol w="1554551"/>
                <a:gridCol w="2182351"/>
                <a:gridCol w="3042362"/>
                <a:gridCol w="1137019"/>
              </a:tblGrid>
              <a:tr h="370840">
                <a:tc>
                  <a:txBody>
                    <a:bodyPr/>
                    <a:lstStyle/>
                    <a:p>
                      <a:pPr rtl="1"/>
                      <a:r>
                        <a:rPr lang="ar-SA" dirty="0" smtClean="0"/>
                        <a:t>1) مالياً</a:t>
                      </a:r>
                      <a:endParaRPr lang="ar-SA" dirty="0"/>
                    </a:p>
                  </a:txBody>
                  <a:tcPr/>
                </a:tc>
                <a:tc>
                  <a:txBody>
                    <a:bodyPr/>
                    <a:lstStyle/>
                    <a:p>
                      <a:pPr rtl="1"/>
                      <a:r>
                        <a:rPr lang="ar-SA" dirty="0" smtClean="0"/>
                        <a:t>2) الموارد</a:t>
                      </a:r>
                      <a:r>
                        <a:rPr lang="ar-SA" baseline="0" dirty="0" smtClean="0"/>
                        <a:t> البشرية</a:t>
                      </a:r>
                      <a:endParaRPr lang="ar-SA" dirty="0"/>
                    </a:p>
                  </a:txBody>
                  <a:tcPr/>
                </a:tc>
                <a:tc>
                  <a:txBody>
                    <a:bodyPr/>
                    <a:lstStyle/>
                    <a:p>
                      <a:pPr rtl="1"/>
                      <a:r>
                        <a:rPr lang="ar-SA" dirty="0" smtClean="0"/>
                        <a:t>3) أهم المنتجات و</a:t>
                      </a:r>
                      <a:r>
                        <a:rPr lang="ar-SA" baseline="0" dirty="0" smtClean="0"/>
                        <a:t>الخدمات</a:t>
                      </a:r>
                      <a:endParaRPr lang="ar-SA"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dirty="0" smtClean="0"/>
                        <a:t>4) </a:t>
                      </a:r>
                      <a:r>
                        <a:rPr kumimoji="0" lang="ar-KW" sz="1800" b="1" kern="1200" dirty="0" smtClean="0">
                          <a:solidFill>
                            <a:schemeClr val="lt1"/>
                          </a:solidFill>
                          <a:latin typeface="+mn-lt"/>
                          <a:ea typeface="+mn-ea"/>
                          <a:cs typeface="+mn-cs"/>
                        </a:rPr>
                        <a:t>المزايا التي سيحصل عليها الزبون</a:t>
                      </a:r>
                      <a:endParaRPr kumimoji="0" lang="en-US" sz="1800" b="1" kern="1200" dirty="0" smtClean="0">
                        <a:solidFill>
                          <a:schemeClr val="lt1"/>
                        </a:solidFill>
                        <a:latin typeface="+mn-lt"/>
                        <a:ea typeface="+mn-ea"/>
                        <a:cs typeface="+mn-cs"/>
                      </a:endParaRPr>
                    </a:p>
                    <a:p>
                      <a:pPr rtl="1"/>
                      <a:endParaRPr lang="ar-SA" dirty="0"/>
                    </a:p>
                  </a:txBody>
                  <a:tcPr/>
                </a:tc>
                <a:tc>
                  <a:txBody>
                    <a:bodyPr/>
                    <a:lstStyle/>
                    <a:p>
                      <a:pPr rtl="1"/>
                      <a:r>
                        <a:rPr kumimoji="0" lang="ar-SA" sz="1800" b="1" kern="1200" dirty="0" smtClean="0">
                          <a:solidFill>
                            <a:schemeClr val="lt1"/>
                          </a:solidFill>
                          <a:latin typeface="+mn-lt"/>
                          <a:ea typeface="+mn-ea"/>
                          <a:cs typeface="+mn-cs"/>
                        </a:rPr>
                        <a:t>5) </a:t>
                      </a:r>
                      <a:r>
                        <a:rPr kumimoji="0" lang="ar-KW" sz="1800" b="1" kern="1200" dirty="0" smtClean="0">
                          <a:solidFill>
                            <a:schemeClr val="lt1"/>
                          </a:solidFill>
                          <a:latin typeface="+mn-lt"/>
                          <a:ea typeface="+mn-ea"/>
                          <a:cs typeface="+mn-cs"/>
                        </a:rPr>
                        <a:t>اختر أهم 3 أهداف </a:t>
                      </a:r>
                      <a:endParaRPr lang="ar-SA" dirty="0"/>
                    </a:p>
                  </a:txBody>
                  <a:tcPr/>
                </a:tc>
              </a:tr>
              <a:tr h="370840">
                <a:tc>
                  <a:txBody>
                    <a:bodyPr/>
                    <a:lstStyle/>
                    <a:p>
                      <a:pPr rtl="1"/>
                      <a:r>
                        <a:rPr lang="ar-SA" b="1" dirty="0" smtClean="0"/>
                        <a:t>الإيرادات والأرباح السنوية</a:t>
                      </a:r>
                      <a:endParaRPr lang="ar-SA" b="1" dirty="0"/>
                    </a:p>
                  </a:txBody>
                  <a:tcPr/>
                </a:tc>
                <a:tc>
                  <a:txBody>
                    <a:bodyPr/>
                    <a:lstStyle/>
                    <a:p>
                      <a:pPr rtl="1"/>
                      <a:r>
                        <a:rPr lang="ar-SA" b="1" dirty="0" smtClean="0"/>
                        <a:t>عدد الفروع </a:t>
                      </a:r>
                    </a:p>
                    <a:p>
                      <a:pPr rtl="1"/>
                      <a:r>
                        <a:rPr lang="ar-SA" b="1" dirty="0" smtClean="0"/>
                        <a:t>عدد الموظفين</a:t>
                      </a:r>
                      <a:endParaRPr lang="ar-SA" b="1" dirty="0"/>
                    </a:p>
                  </a:txBody>
                  <a:tcPr/>
                </a:tc>
                <a:tc>
                  <a:txBody>
                    <a:bodyPr/>
                    <a:lstStyle/>
                    <a:p>
                      <a:pPr rtl="1"/>
                      <a:r>
                        <a:rPr lang="ar-SA" dirty="0" smtClean="0"/>
                        <a:t>.............................................................................................</a:t>
                      </a:r>
                      <a:endParaRPr lang="ar-SA" dirty="0"/>
                    </a:p>
                  </a:txBody>
                  <a:tcPr/>
                </a:tc>
                <a:tc>
                  <a:txBody>
                    <a:bodyPr/>
                    <a:lstStyle/>
                    <a:p>
                      <a:pPr rtl="1"/>
                      <a:r>
                        <a:rPr lang="ar-SA" dirty="0" smtClean="0"/>
                        <a:t>.......................................................................................................................................</a:t>
                      </a:r>
                      <a:endParaRPr lang="ar-SA" dirty="0"/>
                    </a:p>
                  </a:txBody>
                  <a:tcPr/>
                </a:tc>
                <a:tc>
                  <a:txBody>
                    <a:bodyPr/>
                    <a:lstStyle/>
                    <a:p>
                      <a:pPr rtl="1"/>
                      <a:r>
                        <a:rPr kumimoji="0" lang="ar-KW" sz="1800" b="1" kern="1200" dirty="0" smtClean="0">
                          <a:solidFill>
                            <a:schemeClr val="dk1"/>
                          </a:solidFill>
                          <a:latin typeface="+mn-lt"/>
                          <a:ea typeface="+mn-ea"/>
                          <a:cs typeface="+mn-cs"/>
                        </a:rPr>
                        <a:t>جملة واحدة لا تزيد عن 20 كلمة </a:t>
                      </a:r>
                      <a:endParaRPr lang="ar-SA" dirty="0"/>
                    </a:p>
                  </a:txBody>
                  <a:tcPr/>
                </a:tc>
              </a:tr>
            </a:tbl>
          </a:graphicData>
        </a:graphic>
      </p:graphicFrame>
      <p:pic>
        <p:nvPicPr>
          <p:cNvPr id="44034" name="Picture 2" descr="https://encrypted-tbn1.gstatic.com/images?q=tbn:ANd9GcREi7-gbtk-69QJEsUzVWFYOIruvYPs0A4gc8AhdDZ5rGHevrs3f1uIQQ">
            <a:hlinkClick r:id="rId4"/>
          </p:cNvPr>
          <p:cNvPicPr>
            <a:picLocks noChangeAspect="1" noChangeArrowheads="1"/>
          </p:cNvPicPr>
          <p:nvPr/>
        </p:nvPicPr>
        <p:blipFill>
          <a:blip r:embed="rId5"/>
          <a:srcRect/>
          <a:stretch>
            <a:fillRect/>
          </a:stretch>
        </p:blipFill>
        <p:spPr bwMode="auto">
          <a:xfrm>
            <a:off x="285720" y="1571612"/>
            <a:ext cx="1785950" cy="250033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481328"/>
            <a:ext cx="8472518" cy="5162382"/>
          </a:xfrm>
        </p:spPr>
        <p:txBody>
          <a:bodyPr>
            <a:normAutofit fontScale="92500" lnSpcReduction="10000"/>
          </a:bodyPr>
          <a:lstStyle/>
          <a:p>
            <a:pPr>
              <a:buNone/>
            </a:pPr>
            <a:endParaRPr lang="ar-SA" sz="4800" dirty="0" smtClean="0"/>
          </a:p>
          <a:p>
            <a:pPr>
              <a:buNone/>
            </a:pPr>
            <a:r>
              <a:rPr lang="ar-KW" sz="2400" b="1" dirty="0" smtClean="0"/>
              <a:t>لكي تكتب رسالتك، هناك مواصفات يمكن الوصول إليها من خلال الإجابة على الأمور أدناه بناء على ما سبق ، أجب أولا على الأسئلة التالية : </a:t>
            </a:r>
            <a:endParaRPr lang="ar-SA" sz="2400" b="1" dirty="0" smtClean="0"/>
          </a:p>
          <a:p>
            <a:pPr>
              <a:buNone/>
            </a:pPr>
            <a:endParaRPr lang="ar-SA" sz="2000" b="1" dirty="0" smtClean="0"/>
          </a:p>
          <a:p>
            <a:pPr marL="566928" lvl="0" indent="-457200">
              <a:buNone/>
            </a:pPr>
            <a:r>
              <a:rPr lang="ar-SA" sz="2600" b="1" dirty="0" smtClean="0">
                <a:solidFill>
                  <a:schemeClr val="accent1">
                    <a:lumMod val="75000"/>
                  </a:schemeClr>
                </a:solidFill>
              </a:rPr>
              <a:t>1) </a:t>
            </a:r>
            <a:r>
              <a:rPr lang="ar-KW" sz="2600" b="1" dirty="0" smtClean="0">
                <a:solidFill>
                  <a:schemeClr val="accent1">
                    <a:lumMod val="75000"/>
                  </a:schemeClr>
                </a:solidFill>
              </a:rPr>
              <a:t>ما هو محور عملكم (ماذا تبيع أو تقدم) ؟</a:t>
            </a:r>
            <a:endParaRPr lang="ar-SA" sz="2600" b="1" dirty="0" smtClean="0">
              <a:solidFill>
                <a:schemeClr val="accent1">
                  <a:lumMod val="75000"/>
                </a:schemeClr>
              </a:solidFill>
            </a:endParaRPr>
          </a:p>
          <a:p>
            <a:pPr marL="566928" lvl="0" indent="-457200">
              <a:buNone/>
            </a:pPr>
            <a:r>
              <a:rPr lang="ar-KW" sz="2200" b="1" dirty="0" smtClean="0"/>
              <a:t>الأفضل أن يكون محورا واحدا، ولكن لا مانع من 2 أو 3 بشرط أن يكون بينها ارتباط مثل التعليم والتدريب والاستشارات، ولكن لا تزد عن 3 محاور</a:t>
            </a:r>
            <a:endParaRPr lang="ar-SA" sz="2200" b="1" dirty="0" smtClean="0"/>
          </a:p>
          <a:p>
            <a:pPr marL="566928" lvl="0" indent="-457200">
              <a:buNone/>
            </a:pPr>
            <a:endParaRPr lang="en-US" sz="1000" dirty="0" smtClean="0">
              <a:solidFill>
                <a:schemeClr val="accent1">
                  <a:lumMod val="75000"/>
                </a:schemeClr>
              </a:solidFill>
            </a:endParaRPr>
          </a:p>
          <a:p>
            <a:pPr marL="566928" indent="-457200">
              <a:buNone/>
            </a:pPr>
            <a:r>
              <a:rPr lang="ar-SA" sz="2600" b="1" dirty="0" smtClean="0">
                <a:solidFill>
                  <a:schemeClr val="accent1">
                    <a:lumMod val="75000"/>
                  </a:schemeClr>
                </a:solidFill>
              </a:rPr>
              <a:t>2) </a:t>
            </a:r>
            <a:r>
              <a:rPr lang="ar-KW" sz="2600" b="1" dirty="0" smtClean="0">
                <a:solidFill>
                  <a:schemeClr val="accent1">
                    <a:lumMod val="75000"/>
                  </a:schemeClr>
                </a:solidFill>
              </a:rPr>
              <a:t>ما هي أهم القيم </a:t>
            </a:r>
            <a:endParaRPr lang="ar-SA" sz="2600" b="1" dirty="0" smtClean="0">
              <a:solidFill>
                <a:schemeClr val="accent1">
                  <a:lumMod val="75000"/>
                </a:schemeClr>
              </a:solidFill>
            </a:endParaRPr>
          </a:p>
          <a:p>
            <a:pPr lvl="0">
              <a:buNone/>
            </a:pPr>
            <a:r>
              <a:rPr lang="ar-KW" sz="2200" b="1" dirty="0" smtClean="0"/>
              <a:t>المادية أو المعنوية التي تحرص عليها منظمتك؟</a:t>
            </a:r>
            <a:r>
              <a:rPr lang="ar-SA" sz="2200" b="1" dirty="0" smtClean="0"/>
              <a:t> </a:t>
            </a:r>
            <a:r>
              <a:rPr lang="ar-KW" sz="2200" b="1" dirty="0" smtClean="0"/>
              <a:t>(</a:t>
            </a:r>
            <a:r>
              <a:rPr lang="ar-SA" sz="2200" b="1" dirty="0" smtClean="0"/>
              <a:t> </a:t>
            </a:r>
            <a:r>
              <a:rPr lang="ar-KW" sz="2200" b="1" dirty="0" smtClean="0"/>
              <a:t>الربح، </a:t>
            </a:r>
            <a:r>
              <a:rPr lang="ar-KW" sz="2200" b="1" dirty="0" err="1" smtClean="0"/>
              <a:t>الشرع</a:t>
            </a:r>
            <a:r>
              <a:rPr lang="ar-KW" sz="2200" b="1" dirty="0" smtClean="0"/>
              <a:t>، الجودة، الإبداع، الأخلاق، الشفافية،....) ممكن 1 أو 2 ولكن لا تزد على 3 قيم </a:t>
            </a:r>
            <a:endParaRPr lang="ar-SA" sz="2200" b="1" dirty="0" smtClean="0"/>
          </a:p>
          <a:p>
            <a:pPr lvl="0">
              <a:buNone/>
            </a:pPr>
            <a:endParaRPr lang="ar-SA" sz="1100" b="1" dirty="0" smtClean="0">
              <a:solidFill>
                <a:schemeClr val="accent1">
                  <a:lumMod val="75000"/>
                </a:schemeClr>
              </a:solidFill>
            </a:endParaRPr>
          </a:p>
          <a:p>
            <a:pPr marL="566928" lvl="0" indent="-457200">
              <a:buNone/>
            </a:pPr>
            <a:r>
              <a:rPr lang="ar-SA" sz="2600" b="1" dirty="0" smtClean="0">
                <a:solidFill>
                  <a:schemeClr val="accent1">
                    <a:lumMod val="75000"/>
                  </a:schemeClr>
                </a:solidFill>
              </a:rPr>
              <a:t>3) </a:t>
            </a:r>
            <a:r>
              <a:rPr lang="ar-KW" sz="2600" b="1" dirty="0" smtClean="0">
                <a:solidFill>
                  <a:schemeClr val="accent1">
                    <a:lumMod val="75000"/>
                  </a:schemeClr>
                </a:solidFill>
              </a:rPr>
              <a:t>ما الذي سيجعلكم تتميزون على منافسيكم عند نهاية مدة الخطة؟ اختر واحدة فقط </a:t>
            </a:r>
            <a:endParaRPr lang="en-US" sz="2600" dirty="0" smtClean="0">
              <a:solidFill>
                <a:schemeClr val="accent1">
                  <a:lumMod val="75000"/>
                </a:schemeClr>
              </a:solidFill>
            </a:endParaRPr>
          </a:p>
          <a:p>
            <a:pPr lvl="0">
              <a:buNone/>
            </a:pPr>
            <a:r>
              <a:rPr lang="ar-KW" sz="2200" b="1" dirty="0" smtClean="0"/>
              <a:t>الجودة</a:t>
            </a:r>
            <a:r>
              <a:rPr lang="ar-SA" sz="2200" b="1" dirty="0" smtClean="0"/>
              <a:t> - </a:t>
            </a:r>
            <a:r>
              <a:rPr lang="ar-KW" sz="2200" b="1" dirty="0" smtClean="0"/>
              <a:t>السعر</a:t>
            </a:r>
            <a:r>
              <a:rPr lang="ar-SA" sz="2200" b="1" dirty="0" smtClean="0"/>
              <a:t> - </a:t>
            </a:r>
            <a:r>
              <a:rPr lang="ar-KW" sz="2200" b="1" dirty="0" smtClean="0"/>
              <a:t>الخدمة</a:t>
            </a:r>
            <a:r>
              <a:rPr lang="ar-SA" sz="2200" b="1" dirty="0" smtClean="0"/>
              <a:t> - </a:t>
            </a:r>
            <a:r>
              <a:rPr lang="ar-KW" sz="2200" b="1" dirty="0" smtClean="0"/>
              <a:t>الحجم (الترتيب)</a:t>
            </a:r>
            <a:r>
              <a:rPr lang="ar-SA" sz="2200" b="1" dirty="0" smtClean="0"/>
              <a:t> - </a:t>
            </a:r>
            <a:r>
              <a:rPr lang="ar-KW" sz="2200" b="1" dirty="0" smtClean="0"/>
              <a:t>الاعتماد أو الاعتراف العالمي</a:t>
            </a:r>
            <a:endParaRPr lang="en-US" sz="2200" dirty="0" smtClean="0"/>
          </a:p>
          <a:p>
            <a:pPr lvl="0">
              <a:buNone/>
            </a:pPr>
            <a:r>
              <a:rPr lang="ar-KW" sz="2200" b="1" dirty="0" smtClean="0"/>
              <a:t>الإبداع</a:t>
            </a:r>
            <a:r>
              <a:rPr lang="ar-SA" sz="2200" b="1" dirty="0" smtClean="0"/>
              <a:t> - </a:t>
            </a:r>
            <a:r>
              <a:rPr lang="ar-KW" sz="2200" b="1" dirty="0" smtClean="0"/>
              <a:t>أخرى ........................</a:t>
            </a:r>
            <a:endParaRPr lang="en-US" sz="2200" dirty="0" smtClean="0"/>
          </a:p>
          <a:p>
            <a:pPr marL="566928" indent="-457200">
              <a:buNone/>
            </a:pPr>
            <a:endParaRPr lang="en-US" sz="2400" dirty="0" smtClean="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KW" dirty="0" smtClean="0">
                <a:solidFill>
                  <a:schemeClr val="accent1">
                    <a:lumMod val="75000"/>
                  </a:schemeClr>
                </a:solidFill>
              </a:rPr>
              <a:t>الرؤية والرسالة والهوية</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شكل بيضاوي 5"/>
          <p:cNvSpPr/>
          <p:nvPr/>
        </p:nvSpPr>
        <p:spPr>
          <a:xfrm>
            <a:off x="4214810" y="1285860"/>
            <a:ext cx="4200548" cy="714380"/>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r>
              <a:rPr lang="ar-SA" sz="2400" b="1" dirty="0" smtClean="0"/>
              <a:t>ب/ الرسالة </a:t>
            </a:r>
            <a:r>
              <a:rPr lang="en-US" sz="2400" b="1" dirty="0" smtClean="0">
                <a:latin typeface="Andalus" pitchFamily="18" charset="-78"/>
                <a:cs typeface="Andalus" pitchFamily="18" charset="-78"/>
              </a:rPr>
              <a:t>The Mission</a:t>
            </a:r>
            <a:endParaRPr lang="ar-SA" sz="2400" b="1" dirty="0">
              <a:latin typeface="Andalus" pitchFamily="18" charset="-78"/>
              <a:cs typeface="Andalus" pitchFamily="18"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2844" y="1481328"/>
            <a:ext cx="8786874" cy="5162382"/>
          </a:xfrm>
        </p:spPr>
        <p:txBody>
          <a:bodyPr>
            <a:normAutofit lnSpcReduction="10000"/>
          </a:bodyPr>
          <a:lstStyle/>
          <a:p>
            <a:pPr>
              <a:buNone/>
            </a:pPr>
            <a:r>
              <a:rPr lang="ar-SA" sz="2400" dirty="0" smtClean="0">
                <a:solidFill>
                  <a:schemeClr val="accent1">
                    <a:lumMod val="75000"/>
                  </a:schemeClr>
                </a:solidFill>
              </a:rPr>
              <a:t>4) </a:t>
            </a:r>
            <a:r>
              <a:rPr lang="ar-KW" sz="2400" b="1" dirty="0" smtClean="0">
                <a:solidFill>
                  <a:schemeClr val="accent1">
                    <a:lumMod val="75000"/>
                  </a:schemeClr>
                </a:solidFill>
              </a:rPr>
              <a:t>من هو جمهوركم المستهدف؟</a:t>
            </a:r>
            <a:endParaRPr lang="ar-SA" sz="2400" b="1" dirty="0" smtClean="0">
              <a:solidFill>
                <a:schemeClr val="accent1">
                  <a:lumMod val="75000"/>
                </a:schemeClr>
              </a:solidFill>
            </a:endParaRPr>
          </a:p>
          <a:p>
            <a:pPr lvl="0">
              <a:buNone/>
            </a:pPr>
            <a:r>
              <a:rPr lang="ar-KW" sz="2400" b="1" dirty="0" smtClean="0"/>
              <a:t> </a:t>
            </a:r>
            <a:r>
              <a:rPr lang="ar-KW" sz="2000" b="1" dirty="0" smtClean="0"/>
              <a:t>أحد الأمرين التاليين أو كلاهما:</a:t>
            </a:r>
            <a:endParaRPr lang="en-US" sz="2000" dirty="0" smtClean="0"/>
          </a:p>
          <a:p>
            <a:pPr lvl="0">
              <a:buNone/>
            </a:pPr>
            <a:r>
              <a:rPr lang="ar-KW" sz="2000" b="1" dirty="0" smtClean="0"/>
              <a:t>جغرافيا (مدينة، دولة، إقليم، العالم)</a:t>
            </a:r>
            <a:endParaRPr lang="en-US" sz="2000" dirty="0" smtClean="0"/>
          </a:p>
          <a:p>
            <a:pPr>
              <a:buNone/>
            </a:pPr>
            <a:r>
              <a:rPr lang="ar-KW" sz="2000" b="1" dirty="0" smtClean="0"/>
              <a:t>نوعيا (مدرسون، رياضيون، معوقون، أطفال....)</a:t>
            </a:r>
            <a:endParaRPr lang="ar-SA" sz="2000" b="1" dirty="0" smtClean="0"/>
          </a:p>
          <a:p>
            <a:pPr>
              <a:buNone/>
            </a:pPr>
            <a:endParaRPr lang="en-US" sz="1200" b="1" dirty="0" smtClean="0"/>
          </a:p>
          <a:p>
            <a:pPr lvl="0">
              <a:buNone/>
            </a:pPr>
            <a:r>
              <a:rPr lang="ar-SA" sz="2400" b="1" dirty="0" smtClean="0">
                <a:solidFill>
                  <a:schemeClr val="accent1">
                    <a:lumMod val="75000"/>
                  </a:schemeClr>
                </a:solidFill>
              </a:rPr>
              <a:t>5) </a:t>
            </a:r>
            <a:r>
              <a:rPr lang="ar-KW" sz="2400" b="1" dirty="0" smtClean="0">
                <a:solidFill>
                  <a:schemeClr val="accent1">
                    <a:lumMod val="75000"/>
                  </a:schemeClr>
                </a:solidFill>
              </a:rPr>
              <a:t>لخّص رسالتك في جملة واحدة تحتوي المعايير التالية: </a:t>
            </a:r>
            <a:endParaRPr lang="en-US" sz="2000" dirty="0" smtClean="0"/>
          </a:p>
          <a:p>
            <a:pPr lvl="0">
              <a:buNone/>
            </a:pPr>
            <a:r>
              <a:rPr lang="ar-SA" sz="2000" b="1" dirty="0" smtClean="0"/>
              <a:t>قم بتحديد </a:t>
            </a:r>
            <a:r>
              <a:rPr lang="ar-KW" sz="2000" b="1" dirty="0" err="1" smtClean="0"/>
              <a:t>مح</a:t>
            </a:r>
            <a:r>
              <a:rPr lang="ar-SA" sz="2000" b="1" dirty="0" smtClean="0"/>
              <a:t>ا</a:t>
            </a:r>
            <a:r>
              <a:rPr lang="ar-KW" sz="2000" b="1" dirty="0" smtClean="0"/>
              <a:t>ور العم</a:t>
            </a:r>
            <a:r>
              <a:rPr lang="ar-SA" sz="2000" b="1" dirty="0" smtClean="0"/>
              <a:t>ل, </a:t>
            </a:r>
            <a:r>
              <a:rPr lang="ar-SA" sz="2000" b="1" dirty="0" err="1" smtClean="0"/>
              <a:t>ا</a:t>
            </a:r>
            <a:r>
              <a:rPr lang="ar-KW" sz="2000" b="1" dirty="0" smtClean="0"/>
              <a:t>لجمهور المستهدف</a:t>
            </a:r>
            <a:r>
              <a:rPr lang="ar-SA" sz="2000" b="1" dirty="0" smtClean="0"/>
              <a:t>, </a:t>
            </a:r>
            <a:r>
              <a:rPr lang="ar-KW" sz="2000" b="1" dirty="0" smtClean="0"/>
              <a:t>القيم</a:t>
            </a:r>
            <a:r>
              <a:rPr lang="ar-SA" sz="2000" b="1" dirty="0" smtClean="0"/>
              <a:t>, ذكر مميزاتك</a:t>
            </a:r>
            <a:r>
              <a:rPr lang="ar-KW" sz="2000" b="1" dirty="0" smtClean="0"/>
              <a:t> على المنافسين</a:t>
            </a:r>
            <a:r>
              <a:rPr lang="ar-SA" sz="2000" b="1" dirty="0" smtClean="0"/>
              <a:t>, يجب أن تكون الرسالة </a:t>
            </a:r>
            <a:r>
              <a:rPr lang="ar-KW" sz="2000" b="1" dirty="0" smtClean="0"/>
              <a:t>مختصرة ويسهل حفظها (أقل من 20 كلمة)</a:t>
            </a:r>
            <a:r>
              <a:rPr lang="ar-SA" sz="2000" b="1" dirty="0" smtClean="0"/>
              <a:t> ولابد أن تكون </a:t>
            </a:r>
            <a:r>
              <a:rPr lang="ar-KW" sz="2000" b="1" dirty="0" smtClean="0"/>
              <a:t>صياغتها أدبية وتشعر قارئها بالفخر</a:t>
            </a:r>
            <a:endParaRPr lang="ar-SA" sz="2000" b="1" dirty="0" smtClean="0"/>
          </a:p>
          <a:p>
            <a:pPr>
              <a:buNone/>
            </a:pPr>
            <a:endParaRPr lang="ar-SA" sz="2000" b="1" dirty="0" smtClean="0"/>
          </a:p>
          <a:p>
            <a:pPr>
              <a:buNone/>
            </a:pPr>
            <a:r>
              <a:rPr lang="ar-KW" sz="2400" b="1" u="sng" dirty="0" smtClean="0">
                <a:solidFill>
                  <a:schemeClr val="accent1">
                    <a:lumMod val="75000"/>
                  </a:schemeClr>
                </a:solidFill>
              </a:rPr>
              <a:t>أمثلة على الرسائل : </a:t>
            </a:r>
            <a:endParaRPr lang="en-US" sz="2400" u="sng" dirty="0" smtClean="0">
              <a:solidFill>
                <a:schemeClr val="accent1">
                  <a:lumMod val="75000"/>
                </a:schemeClr>
              </a:solidFill>
            </a:endParaRPr>
          </a:p>
          <a:p>
            <a:pPr lvl="0">
              <a:buNone/>
            </a:pPr>
            <a:r>
              <a:rPr lang="ar-KW" sz="2000" b="1" dirty="0" smtClean="0"/>
              <a:t>أكاديمية الإبداع الأمريكية: أفضل تعليم في الشرق الأوسط في بيئة أخلاقية وإبداعية </a:t>
            </a:r>
            <a:endParaRPr lang="en-US" sz="2000" dirty="0" smtClean="0"/>
          </a:p>
          <a:p>
            <a:pPr>
              <a:buNone/>
            </a:pPr>
            <a:r>
              <a:rPr lang="ar-KW" sz="2000" b="1" dirty="0" smtClean="0"/>
              <a:t>(فيها كل الشروط) </a:t>
            </a:r>
            <a:endParaRPr lang="ar-SA" sz="2000" b="1" dirty="0" smtClean="0"/>
          </a:p>
          <a:p>
            <a:pPr>
              <a:buNone/>
            </a:pPr>
            <a:endParaRPr lang="en-US" sz="1100" dirty="0" smtClean="0"/>
          </a:p>
          <a:p>
            <a:pPr lvl="0">
              <a:buNone/>
            </a:pPr>
            <a:r>
              <a:rPr lang="ar-KW" sz="2000" b="1" dirty="0" smtClean="0"/>
              <a:t>مصاعد </a:t>
            </a:r>
            <a:r>
              <a:rPr lang="ar-KW" sz="2000" b="1" dirty="0" err="1" smtClean="0"/>
              <a:t>أوتيس</a:t>
            </a:r>
            <a:r>
              <a:rPr lang="ar-KW" sz="2000" b="1" dirty="0" smtClean="0"/>
              <a:t>: نقل الناس والأشياء أفقيا وعموديا عبر مسافات قصيرة نسبيا</a:t>
            </a:r>
            <a:endParaRPr lang="en-US" sz="2000" dirty="0" smtClean="0"/>
          </a:p>
          <a:p>
            <a:pPr>
              <a:buNone/>
            </a:pPr>
            <a:r>
              <a:rPr lang="ar-KW" sz="2000" b="1" dirty="0" smtClean="0"/>
              <a:t>( ليس فيها تميز أو قيم ولا جمهور مستهدف ولا تشعر بالفخر)</a:t>
            </a:r>
            <a:endParaRPr lang="en-US" sz="2000" dirty="0" smtClean="0"/>
          </a:p>
          <a:p>
            <a:pPr lvl="0">
              <a:buNone/>
            </a:pPr>
            <a:endParaRPr lang="en-US" sz="2000" dirty="0" smtClean="0"/>
          </a:p>
          <a:p>
            <a:pPr>
              <a:buNone/>
            </a:pPr>
            <a:endParaRPr lang="ar-SA" sz="2000" dirty="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KW" dirty="0" smtClean="0">
                <a:solidFill>
                  <a:schemeClr val="accent1">
                    <a:lumMod val="75000"/>
                  </a:schemeClr>
                </a:solidFill>
              </a:rPr>
              <a:t>الرسالة</a:t>
            </a:r>
            <a:r>
              <a:rPr lang="en-US" dirty="0" smtClean="0">
                <a:solidFill>
                  <a:schemeClr val="accent1">
                    <a:lumMod val="75000"/>
                  </a:schemeClr>
                </a:solidFill>
              </a:rPr>
              <a:t> </a:t>
            </a:r>
            <a:r>
              <a:rPr lang="en-US" sz="4400" dirty="0" smtClean="0">
                <a:solidFill>
                  <a:schemeClr val="accent1">
                    <a:lumMod val="75000"/>
                  </a:schemeClr>
                </a:solidFill>
                <a:latin typeface="Andalus" pitchFamily="18" charset="-78"/>
                <a:cs typeface="Andalus" pitchFamily="18" charset="-78"/>
              </a:rPr>
              <a:t>The Mission </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2" descr="https://encrypted-tbn2.gstatic.com/images?q=tbn:ANd9GcQ6w_KSr8wnI9ineKIDR0ab-rwsWKKpg3OnShDxH0AdqIlokomt4GfM2ec">
            <a:hlinkClick r:id="rId4"/>
          </p:cNvPr>
          <p:cNvPicPr>
            <a:picLocks noChangeAspect="1" noChangeArrowheads="1"/>
          </p:cNvPicPr>
          <p:nvPr/>
        </p:nvPicPr>
        <p:blipFill>
          <a:blip r:embed="rId5"/>
          <a:srcRect/>
          <a:stretch>
            <a:fillRect/>
          </a:stretch>
        </p:blipFill>
        <p:spPr bwMode="auto">
          <a:xfrm>
            <a:off x="0" y="1357298"/>
            <a:ext cx="3071802" cy="2071702"/>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285860"/>
            <a:ext cx="8572560" cy="5429288"/>
          </a:xfrm>
        </p:spPr>
        <p:txBody>
          <a:bodyPr>
            <a:normAutofit lnSpcReduction="10000"/>
          </a:bodyPr>
          <a:lstStyle/>
          <a:p>
            <a:endParaRPr lang="ar-SA" sz="5400" dirty="0" smtClean="0"/>
          </a:p>
          <a:p>
            <a:pPr lvl="0">
              <a:buNone/>
            </a:pPr>
            <a:r>
              <a:rPr lang="ar-SA" sz="2000" b="1" dirty="0" smtClean="0">
                <a:solidFill>
                  <a:schemeClr val="accent1">
                    <a:lumMod val="75000"/>
                  </a:schemeClr>
                </a:solidFill>
              </a:rPr>
              <a:t>1) </a:t>
            </a:r>
            <a:r>
              <a:rPr lang="ar-KW" sz="2000" b="1" dirty="0" smtClean="0">
                <a:solidFill>
                  <a:schemeClr val="accent1">
                    <a:lumMod val="75000"/>
                  </a:schemeClr>
                </a:solidFill>
              </a:rPr>
              <a:t>الصورة التي سنظهر </a:t>
            </a:r>
            <a:r>
              <a:rPr lang="ar-KW" sz="2000" b="1" dirty="0" err="1" smtClean="0">
                <a:solidFill>
                  <a:schemeClr val="accent1">
                    <a:lumMod val="75000"/>
                  </a:schemeClr>
                </a:solidFill>
              </a:rPr>
              <a:t>بها</a:t>
            </a:r>
            <a:r>
              <a:rPr lang="ar-KW" sz="2000" b="1" dirty="0" smtClean="0">
                <a:solidFill>
                  <a:schemeClr val="accent1">
                    <a:lumMod val="75000"/>
                  </a:schemeClr>
                </a:solidFill>
              </a:rPr>
              <a:t> للزبائن اختر مما يلي: </a:t>
            </a:r>
            <a:endParaRPr lang="ar-SA" sz="2000" b="1" dirty="0" smtClean="0">
              <a:solidFill>
                <a:schemeClr val="accent1">
                  <a:lumMod val="75000"/>
                </a:schemeClr>
              </a:solidFill>
            </a:endParaRPr>
          </a:p>
          <a:p>
            <a:pPr lvl="0">
              <a:buNone/>
            </a:pPr>
            <a:r>
              <a:rPr lang="ar-KW" sz="2000" b="1" dirty="0" smtClean="0"/>
              <a:t>جودة عالية</a:t>
            </a:r>
            <a:r>
              <a:rPr lang="ar-SA" sz="2000" b="1" dirty="0" smtClean="0"/>
              <a:t> - </a:t>
            </a:r>
            <a:r>
              <a:rPr lang="ar-KW" sz="2000" b="1" dirty="0" smtClean="0"/>
              <a:t>خدمة مميزة</a:t>
            </a:r>
            <a:r>
              <a:rPr lang="ar-SA" sz="2000" b="1" dirty="0" smtClean="0"/>
              <a:t> - </a:t>
            </a:r>
            <a:r>
              <a:rPr lang="ar-KW" sz="2000" b="1" dirty="0" smtClean="0"/>
              <a:t>سعر رخيص</a:t>
            </a:r>
            <a:r>
              <a:rPr lang="ar-SA" sz="2000" b="1" dirty="0" smtClean="0"/>
              <a:t> - </a:t>
            </a:r>
            <a:r>
              <a:rPr lang="ar-KW" sz="2000" b="1" dirty="0" smtClean="0"/>
              <a:t>تفرد في منتج أو خدمة</a:t>
            </a:r>
            <a:r>
              <a:rPr lang="ar-SA" sz="2000" b="1" dirty="0" smtClean="0"/>
              <a:t> - </a:t>
            </a:r>
            <a:r>
              <a:rPr lang="ar-SA" sz="2000" b="1" dirty="0" err="1" smtClean="0"/>
              <a:t>إ</a:t>
            </a:r>
            <a:r>
              <a:rPr lang="ar-KW" sz="2000" b="1" dirty="0" err="1" smtClean="0"/>
              <a:t>عتمادات</a:t>
            </a:r>
            <a:r>
              <a:rPr lang="ar-KW" sz="2000" b="1" dirty="0" smtClean="0"/>
              <a:t> عالمية</a:t>
            </a:r>
            <a:r>
              <a:rPr lang="ar-SA" sz="2000" b="1" dirty="0" smtClean="0"/>
              <a:t> – </a:t>
            </a:r>
            <a:r>
              <a:rPr lang="ar-KW" sz="2000" b="1" dirty="0" smtClean="0"/>
              <a:t>أخرى</a:t>
            </a:r>
            <a:r>
              <a:rPr lang="ar-SA" sz="2000" b="1" dirty="0" smtClean="0"/>
              <a:t>......</a:t>
            </a:r>
            <a:endParaRPr lang="en-US" sz="2000" dirty="0" smtClean="0"/>
          </a:p>
          <a:p>
            <a:pPr>
              <a:lnSpc>
                <a:spcPct val="200000"/>
              </a:lnSpc>
              <a:buNone/>
            </a:pPr>
            <a:r>
              <a:rPr lang="ar-SA" sz="2000" dirty="0" smtClean="0">
                <a:solidFill>
                  <a:schemeClr val="accent1">
                    <a:lumMod val="75000"/>
                  </a:schemeClr>
                </a:solidFill>
              </a:rPr>
              <a:t>2) </a:t>
            </a:r>
            <a:r>
              <a:rPr lang="ar-KW" sz="2000" b="1" dirty="0" smtClean="0">
                <a:solidFill>
                  <a:schemeClr val="accent1">
                    <a:lumMod val="75000"/>
                  </a:schemeClr>
                </a:solidFill>
              </a:rPr>
              <a:t>الألوان المناسبة لنا </a:t>
            </a:r>
            <a:endParaRPr lang="ar-SA" sz="2000" b="1" dirty="0" smtClean="0">
              <a:solidFill>
                <a:schemeClr val="accent1">
                  <a:lumMod val="75000"/>
                </a:schemeClr>
              </a:solidFill>
            </a:endParaRPr>
          </a:p>
          <a:p>
            <a:pPr lvl="0">
              <a:lnSpc>
                <a:spcPct val="200000"/>
              </a:lnSpc>
              <a:buNone/>
            </a:pPr>
            <a:r>
              <a:rPr lang="ar-SA" sz="2000" b="1" dirty="0" smtClean="0">
                <a:solidFill>
                  <a:schemeClr val="accent1">
                    <a:lumMod val="75000"/>
                  </a:schemeClr>
                </a:solidFill>
              </a:rPr>
              <a:t>3) </a:t>
            </a:r>
            <a:r>
              <a:rPr lang="ar-KW" sz="2000" b="1" dirty="0" smtClean="0">
                <a:solidFill>
                  <a:schemeClr val="accent1">
                    <a:lumMod val="75000"/>
                  </a:schemeClr>
                </a:solidFill>
              </a:rPr>
              <a:t>الشعار المرسوم المميز</a:t>
            </a:r>
            <a:r>
              <a:rPr lang="ar-SA" sz="2000" b="1" dirty="0" smtClean="0">
                <a:solidFill>
                  <a:schemeClr val="accent1">
                    <a:lumMod val="75000"/>
                  </a:schemeClr>
                </a:solidFill>
              </a:rPr>
              <a:t> </a:t>
            </a:r>
            <a:r>
              <a:rPr lang="en-US" sz="2000" b="1" dirty="0" smtClean="0">
                <a:solidFill>
                  <a:schemeClr val="accent1">
                    <a:lumMod val="75000"/>
                  </a:schemeClr>
                </a:solidFill>
              </a:rPr>
              <a:t>Logo</a:t>
            </a:r>
          </a:p>
          <a:p>
            <a:pPr>
              <a:lnSpc>
                <a:spcPct val="200000"/>
              </a:lnSpc>
              <a:buNone/>
            </a:pPr>
            <a:r>
              <a:rPr lang="ar-SA" sz="2000" b="1" dirty="0" smtClean="0">
                <a:solidFill>
                  <a:schemeClr val="accent1">
                    <a:lumMod val="75000"/>
                  </a:schemeClr>
                </a:solidFill>
              </a:rPr>
              <a:t>4) </a:t>
            </a:r>
            <a:r>
              <a:rPr lang="ar-KW" sz="2000" b="1" dirty="0" smtClean="0">
                <a:solidFill>
                  <a:schemeClr val="accent1">
                    <a:lumMod val="75000"/>
                  </a:schemeClr>
                </a:solidFill>
              </a:rPr>
              <a:t>لدينا شعار لفظي مميز </a:t>
            </a:r>
            <a:r>
              <a:rPr lang="en-US" sz="2000" b="1" dirty="0" smtClean="0">
                <a:solidFill>
                  <a:schemeClr val="accent1">
                    <a:lumMod val="75000"/>
                  </a:schemeClr>
                </a:solidFill>
              </a:rPr>
              <a:t>Slogan</a:t>
            </a:r>
            <a:endParaRPr lang="en-US" sz="2000" dirty="0" smtClean="0">
              <a:solidFill>
                <a:schemeClr val="accent1">
                  <a:lumMod val="75000"/>
                </a:schemeClr>
              </a:solidFill>
            </a:endParaRPr>
          </a:p>
          <a:p>
            <a:pPr>
              <a:lnSpc>
                <a:spcPct val="110000"/>
              </a:lnSpc>
              <a:buNone/>
            </a:pPr>
            <a:r>
              <a:rPr lang="ar-KW" sz="2000" b="1" dirty="0" smtClean="0"/>
              <a:t>الشعار اللفظي عبارة عن قيمة أو قيمتين يتم إبرازهما لفترة ثم تغييرها مثال: الرسالة إبداع وأصالة، بنك إسلامي: الأمان في شريعة الرحمن</a:t>
            </a:r>
            <a:endParaRPr lang="en-US" sz="2000" b="1" dirty="0" smtClean="0"/>
          </a:p>
          <a:p>
            <a:pPr lvl="0">
              <a:lnSpc>
                <a:spcPct val="200000"/>
              </a:lnSpc>
              <a:buNone/>
            </a:pPr>
            <a:r>
              <a:rPr lang="ar-SA" sz="2000" b="1" dirty="0" smtClean="0">
                <a:solidFill>
                  <a:schemeClr val="accent1">
                    <a:lumMod val="75000"/>
                  </a:schemeClr>
                </a:solidFill>
              </a:rPr>
              <a:t>5) </a:t>
            </a:r>
            <a:r>
              <a:rPr lang="ar-KW" sz="2000" b="1" dirty="0" smtClean="0">
                <a:solidFill>
                  <a:schemeClr val="accent1">
                    <a:lumMod val="75000"/>
                  </a:schemeClr>
                </a:solidFill>
              </a:rPr>
              <a:t>هويتنا (الشعار اللفظي والمرسوم والألوان وصورتنا) تنعكس في التالي:</a:t>
            </a:r>
            <a:endParaRPr lang="ar-SA" sz="2000" b="1" dirty="0" smtClean="0">
              <a:solidFill>
                <a:schemeClr val="accent1">
                  <a:lumMod val="75000"/>
                </a:schemeClr>
              </a:solidFill>
            </a:endParaRPr>
          </a:p>
          <a:p>
            <a:r>
              <a:rPr lang="ar-KW" sz="2000" b="1" dirty="0" smtClean="0"/>
              <a:t>ما هي الأمور التي تم عكس الهوية فيها؟</a:t>
            </a:r>
            <a:endParaRPr lang="en-US" sz="2000" dirty="0" smtClean="0"/>
          </a:p>
          <a:p>
            <a:pPr lvl="0">
              <a:buNone/>
            </a:pPr>
            <a:r>
              <a:rPr lang="ar-KW" sz="2000" b="1" dirty="0" smtClean="0"/>
              <a:t>مطبوعات</a:t>
            </a:r>
            <a:r>
              <a:rPr lang="ar-SA" sz="2000" b="1" dirty="0" err="1" smtClean="0"/>
              <a:t>نا</a:t>
            </a:r>
            <a:r>
              <a:rPr lang="ar-SA" sz="2000" b="1" dirty="0" smtClean="0"/>
              <a:t> – </a:t>
            </a:r>
            <a:r>
              <a:rPr lang="ar-KW" sz="2000" b="1" dirty="0" smtClean="0"/>
              <a:t>إعلاناتنا</a:t>
            </a:r>
            <a:r>
              <a:rPr lang="ar-SA" sz="2000" b="1" dirty="0" smtClean="0"/>
              <a:t> - </a:t>
            </a:r>
            <a:r>
              <a:rPr lang="ar-KW" sz="2000" b="1" dirty="0" smtClean="0"/>
              <a:t>المقر من الداخل</a:t>
            </a:r>
            <a:r>
              <a:rPr lang="ar-SA" sz="2000" b="1" dirty="0" smtClean="0"/>
              <a:t> - </a:t>
            </a:r>
            <a:r>
              <a:rPr lang="ar-KW" sz="2000" b="1" dirty="0" smtClean="0"/>
              <a:t>المقر من الخارج</a:t>
            </a:r>
            <a:r>
              <a:rPr lang="ar-SA" sz="2000" b="1" dirty="0" smtClean="0"/>
              <a:t> - </a:t>
            </a:r>
            <a:r>
              <a:rPr lang="ar-KW" sz="2000" b="1" dirty="0" smtClean="0"/>
              <a:t>لوحة اسمنا</a:t>
            </a:r>
            <a:endParaRPr lang="en-US" sz="2000" dirty="0" smtClean="0"/>
          </a:p>
          <a:p>
            <a:pPr lvl="0">
              <a:lnSpc>
                <a:spcPct val="150000"/>
              </a:lnSpc>
              <a:buNone/>
            </a:pPr>
            <a:endParaRPr lang="en-US" sz="2000" dirty="0" smtClean="0">
              <a:solidFill>
                <a:schemeClr val="accent1">
                  <a:lumMod val="75000"/>
                </a:schemeClr>
              </a:solidFill>
            </a:endParaRPr>
          </a:p>
          <a:p>
            <a:pPr>
              <a:buNone/>
            </a:pPr>
            <a:endParaRPr lang="en-US" sz="2000" dirty="0" smtClean="0">
              <a:solidFill>
                <a:schemeClr val="accent1">
                  <a:lumMod val="75000"/>
                </a:schemeClr>
              </a:solidFill>
            </a:endParaRPr>
          </a:p>
          <a:p>
            <a:pPr>
              <a:buNone/>
            </a:pPr>
            <a:endParaRPr lang="en-US" sz="2000" dirty="0" smtClean="0">
              <a:solidFill>
                <a:schemeClr val="accent1">
                  <a:lumMod val="75000"/>
                </a:schemeClr>
              </a:solidFill>
            </a:endParaRPr>
          </a:p>
          <a:p>
            <a:pPr lvl="0">
              <a:buNone/>
            </a:pPr>
            <a:endParaRPr lang="en-US" sz="2000" dirty="0" smtClean="0"/>
          </a:p>
        </p:txBody>
      </p:sp>
      <p:sp>
        <p:nvSpPr>
          <p:cNvPr id="3" name="عنوان 2"/>
          <p:cNvSpPr>
            <a:spLocks noGrp="1"/>
          </p:cNvSpPr>
          <p:nvPr>
            <p:ph type="title"/>
          </p:nvPr>
        </p:nvSpPr>
        <p:spPr>
          <a:xfrm>
            <a:off x="457200" y="274638"/>
            <a:ext cx="8229600" cy="939784"/>
          </a:xfrm>
        </p:spPr>
        <p:txBody>
          <a:bodyPr/>
          <a:lstStyle/>
          <a:p>
            <a:pPr algn="ctr"/>
            <a:r>
              <a:rPr lang="ar-SA" dirty="0" smtClean="0">
                <a:solidFill>
                  <a:schemeClr val="accent1">
                    <a:lumMod val="75000"/>
                  </a:schemeClr>
                </a:solidFill>
              </a:rPr>
              <a:t>تابع</a:t>
            </a:r>
            <a:r>
              <a:rPr lang="ar-SA" dirty="0" smtClean="0"/>
              <a:t> </a:t>
            </a:r>
            <a:r>
              <a:rPr lang="ar-KW" dirty="0" smtClean="0">
                <a:solidFill>
                  <a:schemeClr val="accent1">
                    <a:lumMod val="75000"/>
                  </a:schemeClr>
                </a:solidFill>
              </a:rPr>
              <a:t>الرؤية والرسالة والهوية</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sp>
        <p:nvSpPr>
          <p:cNvPr id="6" name="شكل بيضاوي 5"/>
          <p:cNvSpPr/>
          <p:nvPr/>
        </p:nvSpPr>
        <p:spPr>
          <a:xfrm>
            <a:off x="4643438" y="1285860"/>
            <a:ext cx="3914796" cy="714380"/>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r>
              <a:rPr lang="ar-SA" sz="2400" b="1" dirty="0" smtClean="0"/>
              <a:t>ج/ الهوية </a:t>
            </a:r>
            <a:r>
              <a:rPr lang="en-US" sz="2400" b="1" dirty="0" smtClean="0">
                <a:latin typeface="Andalus" pitchFamily="18" charset="-78"/>
                <a:cs typeface="Andalus" pitchFamily="18" charset="-78"/>
              </a:rPr>
              <a:t>The Identity</a:t>
            </a:r>
            <a:endParaRPr lang="ar-SA" sz="2400" b="1" dirty="0">
              <a:latin typeface="Andalus" pitchFamily="18" charset="-78"/>
              <a:cs typeface="Andalus" pitchFamily="18" charset="-78"/>
            </a:endParaRPr>
          </a:p>
        </p:txBody>
      </p:sp>
      <p:pic>
        <p:nvPicPr>
          <p:cNvPr id="32770" name="Picture 2"/>
          <p:cNvPicPr>
            <a:picLocks noChangeAspect="1" noChangeArrowheads="1"/>
          </p:cNvPicPr>
          <p:nvPr/>
        </p:nvPicPr>
        <p:blipFill>
          <a:blip r:embed="rId4"/>
          <a:srcRect/>
          <a:stretch>
            <a:fillRect/>
          </a:stretch>
        </p:blipFill>
        <p:spPr bwMode="auto">
          <a:xfrm>
            <a:off x="4214810" y="3357562"/>
            <a:ext cx="795338" cy="712788"/>
          </a:xfrm>
          <a:prstGeom prst="rect">
            <a:avLst/>
          </a:prstGeom>
          <a:noFill/>
          <a:ln w="9525">
            <a:noFill/>
            <a:miter lim="800000"/>
            <a:headEnd/>
            <a:tailEnd/>
          </a:ln>
        </p:spPr>
      </p:pic>
      <p:pic>
        <p:nvPicPr>
          <p:cNvPr id="32771" name="Picture 6" descr="http://www.google.com.kw/intl/ar_ALL/images/logos/images_logo_sm.gif">
            <a:hlinkClick r:id="rId5"/>
          </p:cNvPr>
          <p:cNvPicPr>
            <a:picLocks noChangeAspect="1" noChangeArrowheads="1"/>
          </p:cNvPicPr>
          <p:nvPr/>
        </p:nvPicPr>
        <p:blipFill>
          <a:blip r:embed="rId6"/>
          <a:srcRect/>
          <a:stretch>
            <a:fillRect/>
          </a:stretch>
        </p:blipFill>
        <p:spPr bwMode="auto">
          <a:xfrm>
            <a:off x="3143240" y="3500438"/>
            <a:ext cx="1104900" cy="439738"/>
          </a:xfrm>
          <a:prstGeom prst="rect">
            <a:avLst/>
          </a:prstGeom>
          <a:noFill/>
          <a:ln w="9525">
            <a:noFill/>
            <a:miter lim="800000"/>
            <a:headEnd/>
            <a:tailEnd/>
          </a:ln>
        </p:spPr>
      </p:pic>
      <p:pic>
        <p:nvPicPr>
          <p:cNvPr id="32773" name="Picture 9" descr="C:\Users\athary\Desktop\100511_Wortmarke+Logo_brandbar_200x50px.gif"/>
          <p:cNvPicPr>
            <a:picLocks noChangeAspect="1" noChangeArrowheads="1"/>
          </p:cNvPicPr>
          <p:nvPr/>
        </p:nvPicPr>
        <p:blipFill>
          <a:blip r:embed="rId7"/>
          <a:srcRect/>
          <a:stretch>
            <a:fillRect/>
          </a:stretch>
        </p:blipFill>
        <p:spPr bwMode="auto">
          <a:xfrm>
            <a:off x="0" y="3286124"/>
            <a:ext cx="3076575" cy="665163"/>
          </a:xfrm>
          <a:prstGeom prst="rect">
            <a:avLst/>
          </a:prstGeom>
          <a:noFill/>
          <a:ln w="9525">
            <a:noFill/>
            <a:miter lim="800000"/>
            <a:headEnd/>
            <a:tailEnd/>
          </a:ln>
        </p:spPr>
      </p:pic>
      <p:pic>
        <p:nvPicPr>
          <p:cNvPr id="32774" name="Picture 3" descr="http://t2.gstatic.com/images?q=tbn:ANd9GcRRWKolnKnQElRCQ5ao4GYNVqsiDidai2hrpX3JZp7_Gpvp_rtT"/>
          <p:cNvPicPr>
            <a:picLocks noChangeAspect="1" noChangeArrowheads="1"/>
          </p:cNvPicPr>
          <p:nvPr/>
        </p:nvPicPr>
        <p:blipFill>
          <a:blip r:embed="rId8"/>
          <a:srcRect/>
          <a:stretch>
            <a:fillRect/>
          </a:stretch>
        </p:blipFill>
        <p:spPr bwMode="auto">
          <a:xfrm>
            <a:off x="4929190" y="3500438"/>
            <a:ext cx="857256" cy="60642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a:buNone/>
            </a:pPr>
            <a:r>
              <a:rPr lang="ar-SA" sz="2800" dirty="0" smtClean="0">
                <a:solidFill>
                  <a:schemeClr val="accent1">
                    <a:lumMod val="75000"/>
                  </a:schemeClr>
                </a:solidFill>
              </a:rPr>
              <a:t>6) </a:t>
            </a:r>
            <a:r>
              <a:rPr lang="ar-KW" sz="2800" b="1" dirty="0" smtClean="0">
                <a:solidFill>
                  <a:schemeClr val="accent1">
                    <a:lumMod val="75000"/>
                  </a:schemeClr>
                </a:solidFill>
              </a:rPr>
              <a:t>اسم المنظمة : </a:t>
            </a:r>
            <a:endParaRPr lang="en-US" sz="2800" dirty="0" smtClean="0"/>
          </a:p>
          <a:p>
            <a:r>
              <a:rPr lang="ar-KW" sz="2400" b="1" dirty="0" smtClean="0"/>
              <a:t>الاسم الجيد يحتوي المعايير التالية، فأرجو تقييم الاسم بناء عليها، أو تعديله ليتوافق معها: </a:t>
            </a:r>
            <a:endParaRPr lang="en-US" sz="2400" dirty="0" smtClean="0"/>
          </a:p>
          <a:p>
            <a:pPr lvl="0"/>
            <a:r>
              <a:rPr lang="ar-KW" sz="2400" b="1" dirty="0" smtClean="0"/>
              <a:t>يعكس طبيعة عمل المنظمة (أي ليس تجريديا) </a:t>
            </a:r>
            <a:endParaRPr lang="en-US" sz="2400" dirty="0" smtClean="0"/>
          </a:p>
          <a:p>
            <a:pPr lvl="0"/>
            <a:r>
              <a:rPr lang="ar-KW" sz="2400" b="1" dirty="0" smtClean="0"/>
              <a:t>سهل النطق </a:t>
            </a:r>
            <a:r>
              <a:rPr lang="ar-KW" sz="2400" b="1" dirty="0" err="1" smtClean="0"/>
              <a:t>والتهجئة</a:t>
            </a:r>
            <a:r>
              <a:rPr lang="ar-KW" sz="2400" b="1" dirty="0" smtClean="0"/>
              <a:t> بالعربي والأجنبي</a:t>
            </a:r>
            <a:endParaRPr lang="en-US" sz="2400" dirty="0" smtClean="0"/>
          </a:p>
          <a:p>
            <a:pPr lvl="0"/>
            <a:r>
              <a:rPr lang="ar-KW" sz="2400" b="1" dirty="0" smtClean="0"/>
              <a:t>يسهل تذكره</a:t>
            </a:r>
            <a:endParaRPr lang="en-US" sz="2400" dirty="0" smtClean="0"/>
          </a:p>
          <a:p>
            <a:pPr lvl="0"/>
            <a:r>
              <a:rPr lang="ar-KW" sz="2400" b="1" dirty="0" smtClean="0"/>
              <a:t>مبتكر وجديد ومبدع (لا يشبه اسما موجودا)</a:t>
            </a:r>
            <a:endParaRPr lang="en-US" sz="2400" dirty="0" smtClean="0"/>
          </a:p>
          <a:p>
            <a:pPr lvl="0"/>
            <a:r>
              <a:rPr lang="ar-KW" sz="2400" b="1" dirty="0" smtClean="0"/>
              <a:t>يوجد شعورا إيجابيا للمتعاملين معنا</a:t>
            </a:r>
            <a:endParaRPr lang="en-US" sz="2400" dirty="0" smtClean="0"/>
          </a:p>
          <a:p>
            <a:pPr lvl="0"/>
            <a:r>
              <a:rPr lang="ar-KW" sz="2400" b="1" dirty="0" smtClean="0"/>
              <a:t>يسهل استعماله في الموقع الالكتروني</a:t>
            </a:r>
            <a:endParaRPr lang="en-US" sz="2400" dirty="0" smtClean="0"/>
          </a:p>
          <a:p>
            <a:pPr lvl="0"/>
            <a:r>
              <a:rPr lang="ar-KW" sz="2400" b="1" dirty="0" smtClean="0"/>
              <a:t>لا يبلى مع الزمن</a:t>
            </a:r>
            <a:endParaRPr lang="en-US" sz="2400" dirty="0" smtClean="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KW" dirty="0" smtClean="0">
                <a:solidFill>
                  <a:schemeClr val="accent1">
                    <a:lumMod val="75000"/>
                  </a:schemeClr>
                </a:solidFill>
              </a:rPr>
              <a:t>الهوية</a:t>
            </a:r>
            <a:r>
              <a:rPr lang="en-US" dirty="0" smtClean="0">
                <a:solidFill>
                  <a:schemeClr val="accent1">
                    <a:lumMod val="75000"/>
                  </a:schemeClr>
                </a:solidFill>
              </a:rPr>
              <a:t> </a:t>
            </a:r>
            <a:r>
              <a:rPr lang="en-US" sz="4400" dirty="0" smtClean="0">
                <a:solidFill>
                  <a:schemeClr val="accent1">
                    <a:lumMod val="75000"/>
                  </a:schemeClr>
                </a:solidFill>
                <a:latin typeface="Andalus" pitchFamily="18" charset="-78"/>
                <a:cs typeface="Andalus" pitchFamily="18" charset="-78"/>
              </a:rPr>
              <a:t>The Identity </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39938" name="Picture 2" descr="https://encrypted-tbn0.gstatic.com/images?q=tbn:ANd9GcTjz475oRQFk5cDkzzjyw40BfWMTJiduOntwu2IvtPW-e3F994fYLpx0oC0">
            <a:hlinkClick r:id="rId4"/>
          </p:cNvPr>
          <p:cNvPicPr>
            <a:picLocks noChangeAspect="1" noChangeArrowheads="1"/>
          </p:cNvPicPr>
          <p:nvPr/>
        </p:nvPicPr>
        <p:blipFill>
          <a:blip r:embed="rId5"/>
          <a:srcRect/>
          <a:stretch>
            <a:fillRect/>
          </a:stretch>
        </p:blipFill>
        <p:spPr bwMode="auto">
          <a:xfrm>
            <a:off x="357158" y="2428868"/>
            <a:ext cx="3000396" cy="34290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sz="2800" b="1" dirty="0" smtClean="0"/>
          </a:p>
          <a:p>
            <a:r>
              <a:rPr lang="ar-KW" sz="2800" b="1" dirty="0" smtClean="0"/>
              <a:t>اعرض المشروع على : (كل على حدة) </a:t>
            </a:r>
            <a:endParaRPr lang="en-US" sz="2800" dirty="0" smtClean="0"/>
          </a:p>
          <a:p>
            <a:pPr>
              <a:buNone/>
            </a:pPr>
            <a:endParaRPr lang="ar-SA" dirty="0"/>
          </a:p>
        </p:txBody>
      </p:sp>
      <p:sp>
        <p:nvSpPr>
          <p:cNvPr id="2" name="عنوان 1"/>
          <p:cNvSpPr>
            <a:spLocks noGrp="1"/>
          </p:cNvSpPr>
          <p:nvPr>
            <p:ph type="title"/>
          </p:nvPr>
        </p:nvSpPr>
        <p:spPr/>
        <p:txBody>
          <a:bodyPr>
            <a:normAutofit/>
          </a:bodyPr>
          <a:lstStyle/>
          <a:p>
            <a:pPr algn="ctr"/>
            <a:r>
              <a:rPr lang="ar-KW" b="1" dirty="0" smtClean="0">
                <a:solidFill>
                  <a:schemeClr val="bg2">
                    <a:lumMod val="25000"/>
                  </a:schemeClr>
                </a:solidFill>
              </a:rPr>
              <a:t>مراجعة المشروع ؟ </a:t>
            </a:r>
            <a:endParaRPr lang="ar-SA" dirty="0">
              <a:solidFill>
                <a:schemeClr val="bg2">
                  <a:lumMod val="25000"/>
                </a:schemeClr>
              </a:solidFill>
            </a:endParaRPr>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sp>
        <p:nvSpPr>
          <p:cNvPr id="6" name="مستطيل مستدير الزوايا 5"/>
          <p:cNvSpPr/>
          <p:nvPr/>
        </p:nvSpPr>
        <p:spPr>
          <a:xfrm>
            <a:off x="7000892" y="2928934"/>
            <a:ext cx="1843094"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محامي</a:t>
            </a:r>
            <a:endParaRPr lang="ar-SA" sz="40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7" name="مستطيل مستدير الزوايا 6"/>
          <p:cNvSpPr/>
          <p:nvPr/>
        </p:nvSpPr>
        <p:spPr>
          <a:xfrm>
            <a:off x="4071934" y="3000372"/>
            <a:ext cx="1843094"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rPr>
              <a:t>متخصص في المجال أو مستشار</a:t>
            </a:r>
            <a:endParaRPr lang="ar-SA" sz="2800" b="1" dirty="0">
              <a:solidFill>
                <a:schemeClr val="tx1"/>
              </a:solidFill>
            </a:endParaRPr>
          </a:p>
        </p:txBody>
      </p:sp>
      <p:sp>
        <p:nvSpPr>
          <p:cNvPr id="8" name="مستطيل مستدير الزوايا 7"/>
          <p:cNvSpPr/>
          <p:nvPr/>
        </p:nvSpPr>
        <p:spPr>
          <a:xfrm>
            <a:off x="857224" y="3000372"/>
            <a:ext cx="1843094"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chemeClr val="tx1"/>
                </a:solidFill>
              </a:rPr>
              <a:t>محاسب متمكن</a:t>
            </a:r>
            <a:endParaRPr lang="ar-SA" sz="3600" b="1" dirty="0">
              <a:solidFill>
                <a:schemeClr val="tx1"/>
              </a:solidFill>
            </a:endParaRPr>
          </a:p>
        </p:txBody>
      </p:sp>
      <p:pic>
        <p:nvPicPr>
          <p:cNvPr id="9" name="Picture 2" descr="https://encrypted-tbn1.gstatic.com/images?q=tbn:ANd9GcRZCCgZ-ca9HGZRa_i1B0Uhsk7EBr75dggbOYfoCQTCso_vPX5Yyu9V2Wv_">
            <a:hlinkClick r:id="rId4"/>
          </p:cNvPr>
          <p:cNvPicPr>
            <a:picLocks noChangeAspect="1" noChangeArrowheads="1"/>
          </p:cNvPicPr>
          <p:nvPr/>
        </p:nvPicPr>
        <p:blipFill>
          <a:blip r:embed="rId5"/>
          <a:srcRect/>
          <a:stretch>
            <a:fillRect/>
          </a:stretch>
        </p:blipFill>
        <p:spPr bwMode="auto">
          <a:xfrm>
            <a:off x="4143372" y="4786322"/>
            <a:ext cx="5000628" cy="2071678"/>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019506"/>
          </a:xfrm>
        </p:spPr>
        <p:txBody>
          <a:bodyPr>
            <a:normAutofit fontScale="85000" lnSpcReduction="20000"/>
          </a:bodyPr>
          <a:lstStyle/>
          <a:p>
            <a:pPr lvl="0">
              <a:buNone/>
            </a:pPr>
            <a:r>
              <a:rPr lang="ar-SA" sz="3300" dirty="0" smtClean="0">
                <a:solidFill>
                  <a:schemeClr val="accent1">
                    <a:lumMod val="75000"/>
                  </a:schemeClr>
                </a:solidFill>
              </a:rPr>
              <a:t>7) </a:t>
            </a:r>
            <a:r>
              <a:rPr lang="ar-KW" sz="3300" b="1" dirty="0" smtClean="0">
                <a:solidFill>
                  <a:schemeClr val="accent1">
                    <a:lumMod val="75000"/>
                  </a:schemeClr>
                </a:solidFill>
              </a:rPr>
              <a:t>هويتنا   </a:t>
            </a:r>
            <a:endParaRPr lang="en-US" sz="3300" dirty="0" smtClean="0">
              <a:solidFill>
                <a:schemeClr val="accent1">
                  <a:lumMod val="75000"/>
                </a:schemeClr>
              </a:solidFill>
            </a:endParaRPr>
          </a:p>
          <a:p>
            <a:pPr>
              <a:buNone/>
            </a:pPr>
            <a:r>
              <a:rPr lang="ar-KW" b="1" dirty="0" smtClean="0"/>
              <a:t>والآن لنراجع لنتأكد من وجود عناصر الهوية: </a:t>
            </a:r>
            <a:endParaRPr lang="en-US" dirty="0" smtClean="0"/>
          </a:p>
          <a:p>
            <a:pPr lvl="0">
              <a:lnSpc>
                <a:spcPct val="160000"/>
              </a:lnSpc>
            </a:pPr>
            <a:r>
              <a:rPr lang="ar-KW" b="1" dirty="0" smtClean="0"/>
              <a:t>الاسم</a:t>
            </a:r>
            <a:endParaRPr lang="en-US" dirty="0" smtClean="0"/>
          </a:p>
          <a:p>
            <a:pPr lvl="0">
              <a:lnSpc>
                <a:spcPct val="160000"/>
              </a:lnSpc>
            </a:pPr>
            <a:r>
              <a:rPr lang="ar-KW" b="1" dirty="0" smtClean="0"/>
              <a:t>الألوان </a:t>
            </a:r>
            <a:endParaRPr lang="en-US" dirty="0" smtClean="0"/>
          </a:p>
          <a:p>
            <a:pPr lvl="0">
              <a:lnSpc>
                <a:spcPct val="160000"/>
              </a:lnSpc>
            </a:pPr>
            <a:r>
              <a:rPr lang="ar-KW" b="1" dirty="0" smtClean="0"/>
              <a:t>الشعار المرسوم </a:t>
            </a:r>
            <a:r>
              <a:rPr lang="en-US" b="1" dirty="0" smtClean="0">
                <a:latin typeface="Andalus" pitchFamily="18" charset="-78"/>
                <a:cs typeface="Andalus" pitchFamily="18" charset="-78"/>
              </a:rPr>
              <a:t>Logo</a:t>
            </a:r>
            <a:endParaRPr lang="en-US" dirty="0" smtClean="0">
              <a:latin typeface="Andalus" pitchFamily="18" charset="-78"/>
              <a:cs typeface="Andalus" pitchFamily="18" charset="-78"/>
            </a:endParaRPr>
          </a:p>
          <a:p>
            <a:pPr lvl="0">
              <a:lnSpc>
                <a:spcPct val="160000"/>
              </a:lnSpc>
            </a:pPr>
            <a:r>
              <a:rPr lang="ar-KW" b="1" dirty="0" smtClean="0"/>
              <a:t>الشعار اللفظي </a:t>
            </a:r>
            <a:r>
              <a:rPr lang="en-US" b="1" dirty="0" smtClean="0">
                <a:latin typeface="Andalus" pitchFamily="18" charset="-78"/>
                <a:cs typeface="Andalus" pitchFamily="18" charset="-78"/>
              </a:rPr>
              <a:t>Slogan</a:t>
            </a:r>
            <a:r>
              <a:rPr lang="en-US" dirty="0" smtClean="0"/>
              <a:t> </a:t>
            </a:r>
            <a:endParaRPr lang="ar-SA" dirty="0" smtClean="0"/>
          </a:p>
          <a:p>
            <a:pPr lvl="0">
              <a:lnSpc>
                <a:spcPct val="160000"/>
              </a:lnSpc>
            </a:pPr>
            <a:r>
              <a:rPr lang="ar-SA" b="1" dirty="0" smtClean="0"/>
              <a:t>العلامة التجارية (للشركات التي لها منتجات أو خدمات خاصة </a:t>
            </a:r>
            <a:r>
              <a:rPr lang="ar-SA" b="1" dirty="0" err="1" smtClean="0"/>
              <a:t>بها</a:t>
            </a:r>
            <a:r>
              <a:rPr lang="ar-SA" b="1" dirty="0" smtClean="0"/>
              <a:t>)            </a:t>
            </a:r>
            <a:r>
              <a:rPr lang="en-US" b="1" dirty="0" smtClean="0">
                <a:latin typeface="Andalus" pitchFamily="18" charset="-78"/>
                <a:cs typeface="Andalus" pitchFamily="18" charset="-78"/>
              </a:rPr>
              <a:t>Trade Mark</a:t>
            </a:r>
            <a:r>
              <a:rPr lang="ar-SA" b="1" dirty="0" smtClean="0">
                <a:latin typeface="Andalus" pitchFamily="18" charset="-78"/>
                <a:cs typeface="Andalus" pitchFamily="18" charset="-78"/>
              </a:rPr>
              <a:t> </a:t>
            </a:r>
            <a:r>
              <a:rPr lang="ar-SA" b="1" dirty="0" smtClean="0"/>
              <a:t>(لحماية الأمور أعلاه لابد أن يتم تسجيلها قانونيا باسم علامة تجارية)</a:t>
            </a:r>
            <a:endParaRPr lang="en-US" dirty="0" smtClean="0"/>
          </a:p>
          <a:p>
            <a:pPr lvl="0">
              <a:lnSpc>
                <a:spcPct val="160000"/>
              </a:lnSpc>
            </a:pPr>
            <a:r>
              <a:rPr lang="ar-SA" b="1" dirty="0" smtClean="0"/>
              <a:t>الموسيقى أو الرنة (للجهات الإذاعية والتلفزيونية أو السينمائية)</a:t>
            </a:r>
            <a:endParaRPr lang="en-US" dirty="0" smtClean="0"/>
          </a:p>
          <a:p>
            <a:pPr>
              <a:buNone/>
            </a:pPr>
            <a:endParaRPr lang="ar-SA" dirty="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KW" dirty="0" smtClean="0">
                <a:solidFill>
                  <a:schemeClr val="accent1">
                    <a:lumMod val="75000"/>
                  </a:schemeClr>
                </a:solidFill>
              </a:rPr>
              <a:t>الهوية</a:t>
            </a:r>
            <a:r>
              <a:rPr lang="en-US" dirty="0" smtClean="0">
                <a:solidFill>
                  <a:schemeClr val="accent1">
                    <a:lumMod val="75000"/>
                  </a:schemeClr>
                </a:solidFill>
              </a:rPr>
              <a:t> </a:t>
            </a:r>
            <a:r>
              <a:rPr lang="en-US" sz="4000" dirty="0" smtClean="0">
                <a:solidFill>
                  <a:schemeClr val="accent1">
                    <a:lumMod val="75000"/>
                  </a:schemeClr>
                </a:solidFill>
                <a:latin typeface="Andalus" pitchFamily="18" charset="-78"/>
                <a:cs typeface="Andalus" pitchFamily="18" charset="-78"/>
              </a:rPr>
              <a:t>The Identity </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4" descr="https://encrypted-tbn0.gstatic.com/images?q=tbn:ANd9GcR7Zl2vm98lEEdx9ODOm-9mwPuf5VAHV8S1kwi-tzHrk4VcFX4MUiwtPEXZ">
            <a:hlinkClick r:id="rId4"/>
          </p:cNvPr>
          <p:cNvPicPr>
            <a:picLocks noChangeAspect="1" noChangeArrowheads="1"/>
          </p:cNvPicPr>
          <p:nvPr/>
        </p:nvPicPr>
        <p:blipFill>
          <a:blip r:embed="rId5"/>
          <a:srcRect/>
          <a:stretch>
            <a:fillRect/>
          </a:stretch>
        </p:blipFill>
        <p:spPr bwMode="auto">
          <a:xfrm>
            <a:off x="285720" y="1857364"/>
            <a:ext cx="2714644" cy="250033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dirty="0" smtClean="0"/>
          </a:p>
          <a:p>
            <a:endParaRPr lang="ar-SA" dirty="0" smtClean="0"/>
          </a:p>
          <a:p>
            <a:endParaRPr lang="ar-SA" dirty="0" smtClean="0"/>
          </a:p>
          <a:p>
            <a:r>
              <a:rPr lang="ar-SA" sz="3600" b="1" dirty="0" smtClean="0"/>
              <a:t>قومي بكتابة </a:t>
            </a:r>
            <a:r>
              <a:rPr lang="ar-KW" sz="3600" b="1" dirty="0" smtClean="0">
                <a:effectLst>
                  <a:outerShdw blurRad="38100" dist="38100" dir="2700000" algn="tl">
                    <a:srgbClr val="000000">
                      <a:alpha val="43137"/>
                    </a:srgbClr>
                  </a:outerShdw>
                </a:effectLst>
              </a:rPr>
              <a:t>الرؤية والرسالة والهوية</a:t>
            </a:r>
            <a:r>
              <a:rPr lang="ar-SA" sz="3600" b="1" dirty="0" smtClean="0">
                <a:effectLst>
                  <a:outerShdw blurRad="38100" dist="38100" dir="2700000" algn="tl">
                    <a:srgbClr val="000000">
                      <a:alpha val="43137"/>
                    </a:srgbClr>
                  </a:outerShdw>
                </a:effectLst>
              </a:rPr>
              <a:t> </a:t>
            </a:r>
          </a:p>
          <a:p>
            <a:pPr>
              <a:buNone/>
            </a:pPr>
            <a:r>
              <a:rPr lang="ar-SA" sz="3600" b="1" dirty="0" smtClean="0">
                <a:effectLst>
                  <a:outerShdw blurRad="38100" dist="38100" dir="2700000" algn="tl">
                    <a:srgbClr val="000000">
                      <a:alpha val="43137"/>
                    </a:srgbClr>
                  </a:outerShdw>
                </a:effectLst>
              </a:rPr>
              <a:t>  الخاصة بمشروعــــك؟</a:t>
            </a:r>
            <a:endParaRPr lang="ar-SA" sz="3600" b="1" dirty="0">
              <a:effectLst>
                <a:outerShdw blurRad="38100" dist="38100" dir="2700000" algn="tl">
                  <a:srgbClr val="000000">
                    <a:alpha val="43137"/>
                  </a:srgbClr>
                </a:outerShdw>
              </a:effectLst>
            </a:endParaRPr>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357158" y="3143248"/>
            <a:ext cx="2243146" cy="2714644"/>
          </a:xfrm>
          <a:prstGeom prst="rect">
            <a:avLst/>
          </a:prstGeom>
          <a:noFill/>
        </p:spPr>
      </p:pic>
      <p:sp>
        <p:nvSpPr>
          <p:cNvPr id="6" name="مستطيل مستدير الزوايا 5"/>
          <p:cNvSpPr/>
          <p:nvPr/>
        </p:nvSpPr>
        <p:spPr>
          <a:xfrm>
            <a:off x="2285984" y="857232"/>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4948068"/>
          </a:xfrm>
        </p:spPr>
        <p:txBody>
          <a:bodyPr>
            <a:normAutofit fontScale="92500" lnSpcReduction="10000"/>
          </a:bodyPr>
          <a:lstStyle/>
          <a:p>
            <a:pPr>
              <a:buNone/>
            </a:pPr>
            <a:r>
              <a:rPr lang="ar-KW" sz="2600" b="1" dirty="0" smtClean="0"/>
              <a:t>اكتب ملخصا</a:t>
            </a:r>
            <a:r>
              <a:rPr lang="ar-SA" sz="2600" b="1" dirty="0" smtClean="0"/>
              <a:t>ً</a:t>
            </a:r>
            <a:r>
              <a:rPr lang="ar-KW" sz="2600" b="1" dirty="0" smtClean="0"/>
              <a:t> عن النواحي التقنية يعطي شرحاً مختصراً لما </a:t>
            </a:r>
            <a:r>
              <a:rPr lang="ar-KW" sz="2600" b="1" u="sng" dirty="0" smtClean="0"/>
              <a:t>ينطبق على مشروعك</a:t>
            </a:r>
            <a:r>
              <a:rPr lang="ar-KW" sz="2600" b="1" dirty="0" smtClean="0"/>
              <a:t> من الأمور التالية: </a:t>
            </a:r>
            <a:endParaRPr lang="ar-SA" sz="2600" b="1" dirty="0" smtClean="0"/>
          </a:p>
          <a:p>
            <a:pPr>
              <a:buNone/>
            </a:pPr>
            <a:endParaRPr lang="en-US" sz="2400" dirty="0" smtClean="0"/>
          </a:p>
          <a:p>
            <a:pPr marL="624078" lvl="0" indent="-514350">
              <a:lnSpc>
                <a:spcPct val="150000"/>
              </a:lnSpc>
              <a:buFont typeface="+mj-lt"/>
              <a:buAutoNum type="arabicParenR"/>
            </a:pPr>
            <a:r>
              <a:rPr lang="ar-KW" sz="2400" b="1" dirty="0" smtClean="0">
                <a:solidFill>
                  <a:schemeClr val="accent1">
                    <a:lumMod val="75000"/>
                  </a:schemeClr>
                </a:solidFill>
              </a:rPr>
              <a:t>أجهزة فنية خاصة          </a:t>
            </a:r>
            <a:r>
              <a:rPr lang="ar-KW" sz="2400" b="1" dirty="0" smtClean="0"/>
              <a:t>( نوعها ، مصدرها ، سعرها ) </a:t>
            </a:r>
            <a:endParaRPr lang="en-US" sz="2400" dirty="0" smtClean="0"/>
          </a:p>
          <a:p>
            <a:pPr marL="624078" lvl="0" indent="-514350">
              <a:lnSpc>
                <a:spcPct val="150000"/>
              </a:lnSpc>
              <a:buFont typeface="+mj-lt"/>
              <a:buAutoNum type="arabicParenR"/>
            </a:pPr>
            <a:r>
              <a:rPr lang="ar-KW" sz="2400" b="1" dirty="0" smtClean="0">
                <a:solidFill>
                  <a:schemeClr val="accent1">
                    <a:lumMod val="75000"/>
                  </a:schemeClr>
                </a:solidFill>
              </a:rPr>
              <a:t>توصيلات أو بناء خاص      </a:t>
            </a:r>
            <a:endParaRPr lang="en-US" sz="2400" dirty="0" smtClean="0">
              <a:solidFill>
                <a:schemeClr val="accent1">
                  <a:lumMod val="75000"/>
                </a:schemeClr>
              </a:solidFill>
            </a:endParaRPr>
          </a:p>
          <a:p>
            <a:pPr marL="624078" lvl="0" indent="-514350">
              <a:lnSpc>
                <a:spcPct val="150000"/>
              </a:lnSpc>
              <a:buFont typeface="+mj-lt"/>
              <a:buAutoNum type="arabicParenR"/>
            </a:pPr>
            <a:r>
              <a:rPr lang="ar-KW" sz="2400" b="1" dirty="0" smtClean="0">
                <a:solidFill>
                  <a:schemeClr val="accent1">
                    <a:lumMod val="75000"/>
                  </a:schemeClr>
                </a:solidFill>
              </a:rPr>
              <a:t>المواد الأولية ( نوعها ، مصدرها ، سعرها ) </a:t>
            </a:r>
            <a:endParaRPr lang="en-US" sz="2400" dirty="0" smtClean="0">
              <a:solidFill>
                <a:schemeClr val="accent1">
                  <a:lumMod val="75000"/>
                </a:schemeClr>
              </a:solidFill>
            </a:endParaRPr>
          </a:p>
          <a:p>
            <a:pPr marL="624078" lvl="0" indent="-514350">
              <a:lnSpc>
                <a:spcPct val="150000"/>
              </a:lnSpc>
              <a:buFont typeface="+mj-lt"/>
              <a:buAutoNum type="arabicParenR"/>
            </a:pPr>
            <a:r>
              <a:rPr lang="ar-KW" sz="2400" b="1" dirty="0" smtClean="0">
                <a:solidFill>
                  <a:schemeClr val="accent1">
                    <a:lumMod val="75000"/>
                  </a:schemeClr>
                </a:solidFill>
              </a:rPr>
              <a:t>خطوات الإنتاج / الخدمة ( خط الإنتاج المناسب أو خطوات تقديم الخدمة ) </a:t>
            </a:r>
            <a:endParaRPr lang="en-US" sz="2400" dirty="0" smtClean="0">
              <a:solidFill>
                <a:schemeClr val="accent1">
                  <a:lumMod val="75000"/>
                </a:schemeClr>
              </a:solidFill>
            </a:endParaRPr>
          </a:p>
          <a:p>
            <a:pPr marL="624078" lvl="0" indent="-514350">
              <a:lnSpc>
                <a:spcPct val="150000"/>
              </a:lnSpc>
              <a:buFont typeface="+mj-lt"/>
              <a:buAutoNum type="arabicParenR"/>
            </a:pPr>
            <a:r>
              <a:rPr lang="ar-KW" sz="2400" b="1" dirty="0" smtClean="0">
                <a:solidFill>
                  <a:schemeClr val="accent1">
                    <a:lumMod val="75000"/>
                  </a:schemeClr>
                </a:solidFill>
              </a:rPr>
              <a:t>نظام تخزين خاص (بما في ذلك التعامل مع التالف والمرتجع ) </a:t>
            </a:r>
            <a:endParaRPr lang="en-US" sz="2400" dirty="0" smtClean="0">
              <a:solidFill>
                <a:schemeClr val="accent1">
                  <a:lumMod val="75000"/>
                </a:schemeClr>
              </a:solidFill>
            </a:endParaRPr>
          </a:p>
          <a:p>
            <a:pPr marL="624078" lvl="0" indent="-514350">
              <a:lnSpc>
                <a:spcPct val="150000"/>
              </a:lnSpc>
              <a:buFont typeface="+mj-lt"/>
              <a:buAutoNum type="arabicParenR"/>
            </a:pPr>
            <a:r>
              <a:rPr lang="ar-KW" sz="2400" b="1" dirty="0" smtClean="0">
                <a:solidFill>
                  <a:schemeClr val="accent1">
                    <a:lumMod val="75000"/>
                  </a:schemeClr>
                </a:solidFill>
              </a:rPr>
              <a:t>الجودة وضبطها</a:t>
            </a:r>
            <a:endParaRPr lang="en-US" sz="2400" dirty="0" smtClean="0">
              <a:solidFill>
                <a:schemeClr val="accent1">
                  <a:lumMod val="75000"/>
                </a:schemeClr>
              </a:solidFill>
            </a:endParaRPr>
          </a:p>
          <a:p>
            <a:pPr marL="624078" lvl="0" indent="-514350">
              <a:lnSpc>
                <a:spcPct val="150000"/>
              </a:lnSpc>
              <a:buFont typeface="+mj-lt"/>
              <a:buAutoNum type="arabicParenR"/>
            </a:pPr>
            <a:r>
              <a:rPr lang="ar-KW" sz="2400" b="1" dirty="0" smtClean="0">
                <a:solidFill>
                  <a:schemeClr val="accent1">
                    <a:lumMod val="75000"/>
                  </a:schemeClr>
                </a:solidFill>
              </a:rPr>
              <a:t>قطع الغيار والصيانة</a:t>
            </a:r>
            <a:endParaRPr lang="en-US" sz="2400" dirty="0" smtClean="0">
              <a:solidFill>
                <a:schemeClr val="accent1">
                  <a:lumMod val="75000"/>
                </a:schemeClr>
              </a:solidFill>
            </a:endParaRPr>
          </a:p>
          <a:p>
            <a:pPr>
              <a:buNone/>
            </a:pPr>
            <a:endParaRPr lang="ar-SA" dirty="0"/>
          </a:p>
        </p:txBody>
      </p:sp>
      <p:sp>
        <p:nvSpPr>
          <p:cNvPr id="3" name="عنوان 2"/>
          <p:cNvSpPr>
            <a:spLocks noGrp="1"/>
          </p:cNvSpPr>
          <p:nvPr>
            <p:ph type="title"/>
          </p:nvPr>
        </p:nvSpPr>
        <p:spPr/>
        <p:txBody>
          <a:bodyPr>
            <a:normAutofit/>
          </a:bodyPr>
          <a:lstStyle/>
          <a:p>
            <a:pPr algn="ctr"/>
            <a:r>
              <a:rPr lang="ar-KW" dirty="0" smtClean="0">
                <a:solidFill>
                  <a:schemeClr val="accent1">
                    <a:lumMod val="75000"/>
                  </a:schemeClr>
                </a:solidFill>
              </a:rPr>
              <a:t>سابعا</a:t>
            </a:r>
            <a:r>
              <a:rPr lang="ar-SA" dirty="0" smtClean="0">
                <a:solidFill>
                  <a:schemeClr val="accent1">
                    <a:lumMod val="75000"/>
                  </a:schemeClr>
                </a:solidFill>
              </a:rPr>
              <a:t>ً</a:t>
            </a:r>
            <a:r>
              <a:rPr lang="ar-KW" dirty="0" smtClean="0">
                <a:solidFill>
                  <a:schemeClr val="accent1">
                    <a:lumMod val="75000"/>
                  </a:schemeClr>
                </a:solidFill>
              </a:rPr>
              <a:t>: النواحي التقنية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36866" name="Picture 2" descr="https://encrypted-tbn2.gstatic.com/images?q=tbn:ANd9GcRhlqbcFCE_lEkaJJarRWg8GuB8hxHVo9ZVNsho6gjLSlCUl8NucZuwwnw">
            <a:hlinkClick r:id="rId4"/>
          </p:cNvPr>
          <p:cNvPicPr>
            <a:picLocks noChangeAspect="1" noChangeArrowheads="1"/>
          </p:cNvPicPr>
          <p:nvPr/>
        </p:nvPicPr>
        <p:blipFill>
          <a:blip r:embed="rId5"/>
          <a:srcRect/>
          <a:stretch>
            <a:fillRect/>
          </a:stretch>
        </p:blipFill>
        <p:spPr bwMode="auto">
          <a:xfrm>
            <a:off x="428596" y="2214554"/>
            <a:ext cx="2357454" cy="178595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14422"/>
            <a:ext cx="8929718" cy="5643578"/>
          </a:xfrm>
        </p:spPr>
        <p:txBody>
          <a:bodyPr>
            <a:normAutofit fontScale="62500" lnSpcReduction="20000"/>
          </a:bodyPr>
          <a:lstStyle/>
          <a:p>
            <a:pPr lvl="0">
              <a:buNone/>
            </a:pPr>
            <a:r>
              <a:rPr lang="ar-SA" sz="3200" b="1" dirty="0" smtClean="0">
                <a:solidFill>
                  <a:schemeClr val="accent1">
                    <a:lumMod val="75000"/>
                  </a:schemeClr>
                </a:solidFill>
              </a:rPr>
              <a:t>8) </a:t>
            </a:r>
            <a:r>
              <a:rPr lang="ar-KW" sz="3200" b="1" dirty="0" smtClean="0">
                <a:solidFill>
                  <a:schemeClr val="accent1">
                    <a:lumMod val="75000"/>
                  </a:schemeClr>
                </a:solidFill>
              </a:rPr>
              <a:t>نظام فني تقني</a:t>
            </a:r>
            <a:endParaRPr lang="ar-SA" sz="3200" b="1" dirty="0" smtClean="0">
              <a:solidFill>
                <a:schemeClr val="accent1">
                  <a:lumMod val="75000"/>
                </a:schemeClr>
              </a:solidFill>
            </a:endParaRPr>
          </a:p>
          <a:p>
            <a:pPr lvl="0">
              <a:buNone/>
            </a:pPr>
            <a:r>
              <a:rPr lang="ar-KW" sz="2900" b="1" dirty="0" smtClean="0"/>
              <a:t>برنامج </a:t>
            </a:r>
            <a:r>
              <a:rPr lang="en-US" sz="2900" b="1" dirty="0" smtClean="0"/>
              <a:t> </a:t>
            </a:r>
            <a:r>
              <a:rPr lang="en-US" sz="2900" b="1" dirty="0" smtClean="0">
                <a:latin typeface="Andalus" pitchFamily="18" charset="-78"/>
                <a:cs typeface="Andalus" pitchFamily="18" charset="-78"/>
              </a:rPr>
              <a:t>Software</a:t>
            </a:r>
            <a:r>
              <a:rPr lang="en-US" sz="2900" b="1" dirty="0" smtClean="0"/>
              <a:t> </a:t>
            </a:r>
            <a:r>
              <a:rPr lang="ar-KW" sz="2900" b="1" dirty="0" smtClean="0"/>
              <a:t>بالكمبيوتر ومتخصص لمتابعة ما يلي :</a:t>
            </a:r>
            <a:endParaRPr lang="ar-SA" sz="2900" b="1" dirty="0" smtClean="0"/>
          </a:p>
          <a:p>
            <a:pPr lvl="0">
              <a:lnSpc>
                <a:spcPct val="170000"/>
              </a:lnSpc>
              <a:buNone/>
            </a:pPr>
            <a:r>
              <a:rPr lang="ar-KW" sz="2900" b="1" dirty="0" smtClean="0"/>
              <a:t>خدمة الزبائن</a:t>
            </a:r>
            <a:r>
              <a:rPr lang="ar-SA" sz="2900" b="1" dirty="0" smtClean="0"/>
              <a:t> – </a:t>
            </a:r>
            <a:r>
              <a:rPr lang="ar-KW" sz="2900" b="1" dirty="0" smtClean="0"/>
              <a:t>المشتريات</a:t>
            </a:r>
            <a:r>
              <a:rPr lang="ar-SA" sz="2900" b="1" dirty="0" smtClean="0"/>
              <a:t> – </a:t>
            </a:r>
            <a:r>
              <a:rPr lang="ar-KW" sz="2900" b="1" dirty="0" smtClean="0"/>
              <a:t>المخازن</a:t>
            </a:r>
            <a:r>
              <a:rPr lang="ar-SA" sz="2900" b="1" dirty="0" smtClean="0"/>
              <a:t> - </a:t>
            </a:r>
            <a:r>
              <a:rPr lang="ar-KW" sz="2900" b="1" dirty="0" smtClean="0"/>
              <a:t>قطع الغيار</a:t>
            </a:r>
            <a:r>
              <a:rPr lang="ar-SA" sz="2900" b="1" dirty="0" smtClean="0"/>
              <a:t> - </a:t>
            </a:r>
            <a:r>
              <a:rPr lang="ar-KW" sz="2900" b="1" dirty="0" smtClean="0"/>
              <a:t>ضبط الجودة</a:t>
            </a:r>
            <a:r>
              <a:rPr lang="ar-SA" sz="2900" b="1" dirty="0" smtClean="0"/>
              <a:t> - </a:t>
            </a:r>
            <a:r>
              <a:rPr lang="ar-KW" sz="2900" b="1" dirty="0" smtClean="0"/>
              <a:t>تقليل وقت الإنتاج أو الخدمة</a:t>
            </a:r>
            <a:endParaRPr lang="en-US" sz="2900" b="1" dirty="0" smtClean="0"/>
          </a:p>
          <a:p>
            <a:pPr lvl="0">
              <a:lnSpc>
                <a:spcPct val="170000"/>
              </a:lnSpc>
              <a:buNone/>
            </a:pPr>
            <a:r>
              <a:rPr lang="ar-SA" sz="3200" b="1" dirty="0" smtClean="0">
                <a:solidFill>
                  <a:schemeClr val="accent1">
                    <a:lumMod val="75000"/>
                  </a:schemeClr>
                </a:solidFill>
              </a:rPr>
              <a:t>9) </a:t>
            </a:r>
            <a:r>
              <a:rPr lang="ar-KW" sz="3200" b="1" dirty="0" smtClean="0">
                <a:solidFill>
                  <a:schemeClr val="accent1">
                    <a:lumMod val="75000"/>
                  </a:schemeClr>
                </a:solidFill>
              </a:rPr>
              <a:t>الشراء والتوصيل والتركيب </a:t>
            </a:r>
            <a:endParaRPr lang="en-US" sz="3200" b="1" dirty="0" smtClean="0">
              <a:solidFill>
                <a:schemeClr val="accent1">
                  <a:lumMod val="75000"/>
                </a:schemeClr>
              </a:solidFill>
            </a:endParaRPr>
          </a:p>
          <a:p>
            <a:pPr lvl="0">
              <a:buNone/>
            </a:pPr>
            <a:r>
              <a:rPr lang="ar-KW" sz="2900" b="1" dirty="0" smtClean="0"/>
              <a:t>التعاقد والشراء (عقود جاهزة أم خاصة، مناقصات، تقليل التكلفة،</a:t>
            </a:r>
            <a:r>
              <a:rPr lang="ar-SA" sz="2900" b="1" dirty="0" smtClean="0"/>
              <a:t> </a:t>
            </a:r>
            <a:r>
              <a:rPr lang="ar-KW" sz="2900" b="1" dirty="0" smtClean="0"/>
              <a:t>الموردون...) </a:t>
            </a:r>
            <a:r>
              <a:rPr lang="en-US" sz="2900" b="1" dirty="0" smtClean="0"/>
              <a:t>           </a:t>
            </a:r>
            <a:r>
              <a:rPr lang="ar-KW" sz="2900" b="1" dirty="0" smtClean="0"/>
              <a:t>الجمارك (تكلفة، تخليص)</a:t>
            </a:r>
            <a:endParaRPr lang="en-US" sz="2900" b="1" dirty="0" smtClean="0"/>
          </a:p>
          <a:p>
            <a:pPr lvl="0">
              <a:lnSpc>
                <a:spcPct val="170000"/>
              </a:lnSpc>
              <a:buNone/>
            </a:pPr>
            <a:r>
              <a:rPr lang="ar-KW" sz="2900" b="1" dirty="0" smtClean="0"/>
              <a:t>الشحن والتوصيل (تكلفة ، مدة ، إشراف) </a:t>
            </a:r>
            <a:r>
              <a:rPr lang="en-US" sz="2900" b="1" dirty="0" smtClean="0"/>
              <a:t>                                             </a:t>
            </a:r>
            <a:r>
              <a:rPr lang="ar-KW" sz="2900" b="1" dirty="0" smtClean="0"/>
              <a:t>تركيب (تكلفة ، مدة ، إشراف)</a:t>
            </a:r>
            <a:endParaRPr lang="en-US" sz="2900" b="1" dirty="0" smtClean="0"/>
          </a:p>
          <a:p>
            <a:pPr lvl="0">
              <a:lnSpc>
                <a:spcPct val="170000"/>
              </a:lnSpc>
              <a:buNone/>
            </a:pPr>
            <a:r>
              <a:rPr lang="ar-SA" sz="3200" b="1" dirty="0" smtClean="0">
                <a:solidFill>
                  <a:schemeClr val="accent1">
                    <a:lumMod val="75000"/>
                  </a:schemeClr>
                </a:solidFill>
              </a:rPr>
              <a:t>10) </a:t>
            </a:r>
            <a:r>
              <a:rPr lang="ar-KW" sz="3200" b="1" dirty="0" smtClean="0">
                <a:solidFill>
                  <a:schemeClr val="accent1">
                    <a:lumMod val="75000"/>
                  </a:schemeClr>
                </a:solidFill>
              </a:rPr>
              <a:t>الخدمات الفنية المساندة </a:t>
            </a:r>
            <a:endParaRPr lang="en-US" sz="3200" b="1" dirty="0" smtClean="0">
              <a:solidFill>
                <a:schemeClr val="accent1">
                  <a:lumMod val="75000"/>
                </a:schemeClr>
              </a:solidFill>
            </a:endParaRPr>
          </a:p>
          <a:p>
            <a:pPr lvl="0">
              <a:lnSpc>
                <a:spcPct val="120000"/>
              </a:lnSpc>
              <a:buNone/>
            </a:pPr>
            <a:r>
              <a:rPr lang="ar-KW" sz="2900" b="1" dirty="0" smtClean="0"/>
              <a:t>الكهرباء </a:t>
            </a:r>
            <a:r>
              <a:rPr lang="ar-SA" sz="2900" b="1" dirty="0" smtClean="0"/>
              <a:t>– </a:t>
            </a:r>
            <a:r>
              <a:rPr lang="ar-SA" sz="2900" b="1" dirty="0" err="1" smtClean="0"/>
              <a:t>ا</a:t>
            </a:r>
            <a:r>
              <a:rPr lang="ar-KW" sz="2900" b="1" dirty="0" smtClean="0"/>
              <a:t>لهواتف</a:t>
            </a:r>
            <a:r>
              <a:rPr lang="ar-SA" sz="2900" b="1" dirty="0" smtClean="0"/>
              <a:t> - </a:t>
            </a:r>
            <a:r>
              <a:rPr lang="ar-KW" sz="2900" b="1" dirty="0" smtClean="0"/>
              <a:t>الانترنت </a:t>
            </a:r>
            <a:r>
              <a:rPr lang="ar-SA" sz="2900" b="1" dirty="0" smtClean="0"/>
              <a:t>- </a:t>
            </a:r>
            <a:r>
              <a:rPr lang="ar-KW" sz="2900" b="1" dirty="0" smtClean="0"/>
              <a:t>أخرى</a:t>
            </a:r>
            <a:endParaRPr lang="en-US" sz="2900" b="1" dirty="0" smtClean="0"/>
          </a:p>
          <a:p>
            <a:pPr>
              <a:lnSpc>
                <a:spcPct val="170000"/>
              </a:lnSpc>
              <a:buNone/>
            </a:pPr>
            <a:r>
              <a:rPr lang="ar-SA" sz="3200" b="1" dirty="0" smtClean="0">
                <a:solidFill>
                  <a:schemeClr val="accent1">
                    <a:lumMod val="75000"/>
                  </a:schemeClr>
                </a:solidFill>
              </a:rPr>
              <a:t>11) </a:t>
            </a:r>
            <a:r>
              <a:rPr lang="ar-KW" sz="3200" b="1" dirty="0" smtClean="0">
                <a:solidFill>
                  <a:schemeClr val="accent1">
                    <a:lumMod val="75000"/>
                  </a:schemeClr>
                </a:solidFill>
              </a:rPr>
              <a:t>التلوث والمخلفات     </a:t>
            </a:r>
            <a:endParaRPr lang="ar-SA" sz="3200" b="1" dirty="0" smtClean="0">
              <a:solidFill>
                <a:schemeClr val="accent1">
                  <a:lumMod val="75000"/>
                </a:schemeClr>
              </a:solidFill>
            </a:endParaRPr>
          </a:p>
          <a:p>
            <a:pPr>
              <a:buNone/>
            </a:pPr>
            <a:r>
              <a:rPr lang="ar-KW" sz="2900" b="1" dirty="0" smtClean="0"/>
              <a:t>كيف سيتم ضبطها والتعامل معها ؟</a:t>
            </a:r>
            <a:endParaRPr lang="ar-SA" sz="2900" b="1" dirty="0" smtClean="0"/>
          </a:p>
          <a:p>
            <a:pPr>
              <a:lnSpc>
                <a:spcPct val="170000"/>
              </a:lnSpc>
              <a:buNone/>
            </a:pPr>
            <a:r>
              <a:rPr lang="ar-SA" sz="3200" b="1" dirty="0" smtClean="0">
                <a:solidFill>
                  <a:schemeClr val="accent1">
                    <a:lumMod val="75000"/>
                  </a:schemeClr>
                </a:solidFill>
              </a:rPr>
              <a:t>12) </a:t>
            </a:r>
            <a:r>
              <a:rPr lang="ar-KW" sz="3200" b="1" dirty="0" smtClean="0">
                <a:solidFill>
                  <a:schemeClr val="accent1">
                    <a:lumMod val="75000"/>
                  </a:schemeClr>
                </a:solidFill>
              </a:rPr>
              <a:t>التدريب اللازم على الأجهزة</a:t>
            </a:r>
            <a:endParaRPr lang="ar-SA" sz="3200" b="1" dirty="0" smtClean="0">
              <a:solidFill>
                <a:schemeClr val="accent1">
                  <a:lumMod val="75000"/>
                </a:schemeClr>
              </a:solidFill>
            </a:endParaRPr>
          </a:p>
          <a:p>
            <a:pPr>
              <a:lnSpc>
                <a:spcPct val="170000"/>
              </a:lnSpc>
              <a:buNone/>
            </a:pPr>
            <a:r>
              <a:rPr lang="ar-KW" sz="3200" b="1" dirty="0" smtClean="0">
                <a:solidFill>
                  <a:schemeClr val="accent1">
                    <a:lumMod val="75000"/>
                  </a:schemeClr>
                </a:solidFill>
              </a:rPr>
              <a:t>13</a:t>
            </a:r>
            <a:r>
              <a:rPr lang="ar-SA" sz="3200" b="1" dirty="0" smtClean="0">
                <a:solidFill>
                  <a:schemeClr val="accent1">
                    <a:lumMod val="75000"/>
                  </a:schemeClr>
                </a:solidFill>
              </a:rPr>
              <a:t>)</a:t>
            </a:r>
            <a:r>
              <a:rPr lang="ar-KW" sz="3200" b="1" dirty="0" smtClean="0">
                <a:solidFill>
                  <a:schemeClr val="accent1">
                    <a:lumMod val="75000"/>
                  </a:schemeClr>
                </a:solidFill>
              </a:rPr>
              <a:t> الموقع الالكتروني</a:t>
            </a:r>
            <a:endParaRPr lang="ar-SA" sz="3200" b="1" dirty="0" smtClean="0">
              <a:solidFill>
                <a:schemeClr val="accent1">
                  <a:lumMod val="75000"/>
                </a:schemeClr>
              </a:solidFill>
            </a:endParaRPr>
          </a:p>
          <a:p>
            <a:pPr>
              <a:lnSpc>
                <a:spcPct val="170000"/>
              </a:lnSpc>
              <a:buNone/>
            </a:pPr>
            <a:r>
              <a:rPr lang="ar-KW" sz="3200" b="1" dirty="0" smtClean="0">
                <a:solidFill>
                  <a:schemeClr val="accent1">
                    <a:lumMod val="75000"/>
                  </a:schemeClr>
                </a:solidFill>
              </a:rPr>
              <a:t>14</a:t>
            </a:r>
            <a:r>
              <a:rPr lang="ar-SA" sz="3200" b="1" dirty="0" smtClean="0">
                <a:solidFill>
                  <a:schemeClr val="accent1">
                    <a:lumMod val="75000"/>
                  </a:schemeClr>
                </a:solidFill>
              </a:rPr>
              <a:t>)</a:t>
            </a:r>
            <a:r>
              <a:rPr lang="ar-KW" sz="3200" b="1" dirty="0" smtClean="0">
                <a:solidFill>
                  <a:schemeClr val="accent1">
                    <a:lumMod val="75000"/>
                  </a:schemeClr>
                </a:solidFill>
              </a:rPr>
              <a:t> برامج كمبيوتر </a:t>
            </a:r>
            <a:r>
              <a:rPr lang="en-US" sz="3200" b="1" dirty="0" smtClean="0">
                <a:solidFill>
                  <a:schemeClr val="accent1">
                    <a:lumMod val="75000"/>
                  </a:schemeClr>
                </a:solidFill>
              </a:rPr>
              <a:t>Software</a:t>
            </a:r>
            <a:r>
              <a:rPr lang="ar-KW" sz="3200" b="1" dirty="0" smtClean="0">
                <a:solidFill>
                  <a:schemeClr val="accent1">
                    <a:lumMod val="75000"/>
                  </a:schemeClr>
                </a:solidFill>
              </a:rPr>
              <a:t> خاصة</a:t>
            </a:r>
            <a:endParaRPr lang="en-US" sz="3200" b="1" dirty="0" smtClean="0">
              <a:solidFill>
                <a:schemeClr val="accent1">
                  <a:lumMod val="75000"/>
                </a:schemeClr>
              </a:solidFill>
            </a:endParaRPr>
          </a:p>
        </p:txBody>
      </p:sp>
      <p:sp>
        <p:nvSpPr>
          <p:cNvPr id="3" name="عنوان 2"/>
          <p:cNvSpPr>
            <a:spLocks noGrp="1"/>
          </p:cNvSpPr>
          <p:nvPr>
            <p:ph type="title"/>
          </p:nvPr>
        </p:nvSpPr>
        <p:spPr>
          <a:xfrm>
            <a:off x="457200" y="274638"/>
            <a:ext cx="8229600" cy="939784"/>
          </a:xfrm>
        </p:spPr>
        <p:txBody>
          <a:bodyPr>
            <a:normAutofit/>
          </a:bodyPr>
          <a:lstStyle/>
          <a:p>
            <a:pPr algn="ctr"/>
            <a:r>
              <a:rPr lang="ar-SA" dirty="0" smtClean="0">
                <a:solidFill>
                  <a:schemeClr val="accent1">
                    <a:lumMod val="75000"/>
                  </a:schemeClr>
                </a:solidFill>
              </a:rPr>
              <a:t>تابع </a:t>
            </a:r>
            <a:r>
              <a:rPr lang="ar-KW" dirty="0" smtClean="0">
                <a:solidFill>
                  <a:schemeClr val="accent1">
                    <a:lumMod val="75000"/>
                  </a:schemeClr>
                </a:solidFill>
              </a:rPr>
              <a:t>النواحي التقنية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214422"/>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35842" name="Picture 2" descr="https://encrypted-tbn0.gstatic.com/images?q=tbn:ANd9GcQytPJ5wjdexgO1gn6qB73RpoiTVyngxH20eXXoXzFRpJ9TQzcaSETUPA">
            <a:hlinkClick r:id="rId4"/>
          </p:cNvPr>
          <p:cNvPicPr>
            <a:picLocks noChangeAspect="1" noChangeArrowheads="1"/>
          </p:cNvPicPr>
          <p:nvPr/>
        </p:nvPicPr>
        <p:blipFill>
          <a:blip r:embed="rId5"/>
          <a:srcRect/>
          <a:stretch>
            <a:fillRect/>
          </a:stretch>
        </p:blipFill>
        <p:spPr bwMode="auto">
          <a:xfrm>
            <a:off x="1928794" y="3643314"/>
            <a:ext cx="3071834" cy="250033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2844" y="1285860"/>
            <a:ext cx="8858312" cy="5572140"/>
          </a:xfrm>
        </p:spPr>
        <p:txBody>
          <a:bodyPr>
            <a:normAutofit/>
          </a:bodyPr>
          <a:lstStyle/>
          <a:p>
            <a:pPr>
              <a:buNone/>
            </a:pPr>
            <a:r>
              <a:rPr lang="ar-KW" sz="2000" b="1" dirty="0" smtClean="0"/>
              <a:t>اكتب شرحا</a:t>
            </a:r>
            <a:r>
              <a:rPr lang="ar-SA" sz="2000" b="1" dirty="0" smtClean="0"/>
              <a:t>ً</a:t>
            </a:r>
            <a:r>
              <a:rPr lang="ar-KW" sz="2000" b="1" dirty="0" smtClean="0"/>
              <a:t> مختصرا للمقر الذي اخترته أو ستختاره، ومعاييرك لهذا الاختيار يشير إلى ما يلي: </a:t>
            </a:r>
            <a:endParaRPr lang="ar-SA" sz="2000" b="1" dirty="0" smtClean="0"/>
          </a:p>
          <a:p>
            <a:pPr marL="566928" lvl="0" indent="-457200">
              <a:buNone/>
            </a:pPr>
            <a:r>
              <a:rPr lang="ar-SA" sz="2400" b="1" dirty="0" smtClean="0">
                <a:solidFill>
                  <a:schemeClr val="accent1">
                    <a:lumMod val="75000"/>
                  </a:schemeClr>
                </a:solidFill>
              </a:rPr>
              <a:t>1)   </a:t>
            </a:r>
            <a:r>
              <a:rPr lang="ar-KW" sz="2400" b="1" dirty="0" smtClean="0">
                <a:solidFill>
                  <a:schemeClr val="accent1">
                    <a:lumMod val="75000"/>
                  </a:schemeClr>
                </a:solidFill>
              </a:rPr>
              <a:t>أين مواقع المنافسين؟</a:t>
            </a:r>
            <a:endParaRPr lang="ar-SA" sz="2400" b="1" dirty="0" smtClean="0">
              <a:solidFill>
                <a:schemeClr val="accent1">
                  <a:lumMod val="75000"/>
                </a:schemeClr>
              </a:solidFill>
            </a:endParaRPr>
          </a:p>
          <a:p>
            <a:pPr marL="566928" lvl="0" indent="-457200">
              <a:buAutoNum type="arabicParenR"/>
            </a:pPr>
            <a:endParaRPr lang="ar-SA" sz="2400" b="1" dirty="0" smtClean="0">
              <a:solidFill>
                <a:schemeClr val="accent1">
                  <a:lumMod val="75000"/>
                </a:schemeClr>
              </a:solidFill>
            </a:endParaRPr>
          </a:p>
          <a:p>
            <a:pPr marL="566928" lvl="0" indent="-457200">
              <a:buAutoNum type="arabicParenR"/>
            </a:pPr>
            <a:endParaRPr lang="ar-SA" sz="2400" b="1" dirty="0" smtClean="0">
              <a:solidFill>
                <a:schemeClr val="accent1">
                  <a:lumMod val="75000"/>
                </a:schemeClr>
              </a:solidFill>
            </a:endParaRPr>
          </a:p>
          <a:p>
            <a:pPr marL="566928" lvl="0" indent="-457200">
              <a:buAutoNum type="arabicParenR"/>
            </a:pPr>
            <a:endParaRPr lang="ar-SA" sz="2400" b="1" dirty="0" smtClean="0">
              <a:solidFill>
                <a:schemeClr val="accent1">
                  <a:lumMod val="75000"/>
                </a:schemeClr>
              </a:solidFill>
            </a:endParaRPr>
          </a:p>
          <a:p>
            <a:pPr marL="566928" lvl="0" indent="-457200">
              <a:buNone/>
            </a:pPr>
            <a:endParaRPr lang="ar-SA" sz="2400" b="1" dirty="0" smtClean="0">
              <a:solidFill>
                <a:schemeClr val="accent1">
                  <a:lumMod val="75000"/>
                </a:schemeClr>
              </a:solidFill>
            </a:endParaRPr>
          </a:p>
          <a:p>
            <a:pPr marL="566928" lvl="0" indent="-457200">
              <a:buNone/>
            </a:pPr>
            <a:endParaRPr lang="ar-SA" sz="3600" b="1" dirty="0" smtClean="0">
              <a:solidFill>
                <a:schemeClr val="accent1">
                  <a:lumMod val="75000"/>
                </a:schemeClr>
              </a:solidFill>
            </a:endParaRPr>
          </a:p>
          <a:p>
            <a:pPr marL="566928" indent="-457200">
              <a:buNone/>
            </a:pPr>
            <a:r>
              <a:rPr lang="ar-SA" sz="2400" b="1" dirty="0" smtClean="0">
                <a:solidFill>
                  <a:schemeClr val="accent1">
                    <a:lumMod val="75000"/>
                  </a:schemeClr>
                </a:solidFill>
              </a:rPr>
              <a:t>2)   </a:t>
            </a:r>
            <a:r>
              <a:rPr lang="ar-KW" sz="2400" b="1" dirty="0" smtClean="0">
                <a:solidFill>
                  <a:schemeClr val="accent1">
                    <a:lumMod val="75000"/>
                  </a:schemeClr>
                </a:solidFill>
              </a:rPr>
              <a:t>معايير اختيار موقعك</a:t>
            </a:r>
            <a:endParaRPr lang="ar-SA" sz="2400" b="1" dirty="0" smtClean="0">
              <a:solidFill>
                <a:schemeClr val="accent1">
                  <a:lumMod val="75000"/>
                </a:schemeClr>
              </a:solidFill>
            </a:endParaRPr>
          </a:p>
          <a:p>
            <a:pPr>
              <a:buNone/>
            </a:pPr>
            <a:r>
              <a:rPr lang="ar-KW" sz="2000" b="1" dirty="0" smtClean="0"/>
              <a:t>منطقة خالية من المنافسين</a:t>
            </a:r>
            <a:r>
              <a:rPr lang="ar-SA" sz="2000" b="1" dirty="0" smtClean="0"/>
              <a:t> - </a:t>
            </a:r>
            <a:r>
              <a:rPr lang="ar-KW" sz="2000" b="1" dirty="0" smtClean="0"/>
              <a:t>منطقة بين المنافسين</a:t>
            </a:r>
            <a:endParaRPr lang="en-US" sz="2000" b="1" dirty="0" smtClean="0"/>
          </a:p>
          <a:p>
            <a:pPr>
              <a:buNone/>
            </a:pPr>
            <a:r>
              <a:rPr lang="ar-KW" sz="2000" b="1" dirty="0" smtClean="0"/>
              <a:t>ضمن مكان مزدحم</a:t>
            </a:r>
            <a:r>
              <a:rPr lang="ar-SA" sz="2000" b="1" dirty="0" smtClean="0"/>
              <a:t> - </a:t>
            </a:r>
            <a:r>
              <a:rPr lang="ar-KW" sz="2000" b="1" dirty="0" smtClean="0"/>
              <a:t>وسط</a:t>
            </a:r>
            <a:r>
              <a:rPr lang="ar-SA" sz="2000" b="1" dirty="0" smtClean="0"/>
              <a:t> - </a:t>
            </a:r>
            <a:r>
              <a:rPr lang="ar-KW" sz="2000" b="1" dirty="0" smtClean="0"/>
              <a:t>قليل الازدحام </a:t>
            </a:r>
            <a:endParaRPr lang="en-US" sz="2000" b="1" dirty="0" smtClean="0"/>
          </a:p>
          <a:p>
            <a:pPr>
              <a:buNone/>
            </a:pPr>
            <a:r>
              <a:rPr lang="ar-KW" sz="2000" b="1" dirty="0" smtClean="0"/>
              <a:t>شراء</a:t>
            </a:r>
            <a:r>
              <a:rPr lang="ar-SA" sz="2000" b="1" dirty="0" smtClean="0"/>
              <a:t> - </a:t>
            </a:r>
            <a:r>
              <a:rPr lang="ar-KW" sz="2000" b="1" dirty="0" smtClean="0"/>
              <a:t>استئجار</a:t>
            </a:r>
            <a:r>
              <a:rPr lang="ar-SA" sz="2000" b="1" dirty="0" smtClean="0"/>
              <a:t> - </a:t>
            </a:r>
            <a:r>
              <a:rPr lang="ar-KW" sz="2000" b="1" dirty="0" smtClean="0"/>
              <a:t>استئجار منتهي بالتملك</a:t>
            </a:r>
            <a:endParaRPr lang="en-US" sz="2000" b="1" dirty="0" smtClean="0"/>
          </a:p>
          <a:p>
            <a:pPr>
              <a:buNone/>
            </a:pPr>
            <a:r>
              <a:rPr lang="ar-KW" sz="2000" b="1" dirty="0" smtClean="0"/>
              <a:t>عدد المواقف المخصص للزبائن:</a:t>
            </a:r>
            <a:r>
              <a:rPr lang="ar-SA" sz="2000" b="1" dirty="0" smtClean="0"/>
              <a:t>  ( </a:t>
            </a:r>
            <a:r>
              <a:rPr lang="ar-KW" sz="2000" b="1" dirty="0" smtClean="0"/>
              <a:t>كثير</a:t>
            </a:r>
            <a:r>
              <a:rPr lang="ar-SA" sz="2000" b="1" dirty="0" smtClean="0"/>
              <a:t> - </a:t>
            </a:r>
            <a:r>
              <a:rPr lang="ar-KW" sz="2000" b="1" dirty="0" smtClean="0"/>
              <a:t>متوسط</a:t>
            </a:r>
            <a:r>
              <a:rPr lang="ar-SA" sz="2000" b="1" dirty="0" smtClean="0"/>
              <a:t> - </a:t>
            </a:r>
            <a:r>
              <a:rPr lang="ar-KW" sz="2000" b="1" dirty="0" smtClean="0"/>
              <a:t>قليل</a:t>
            </a:r>
            <a:r>
              <a:rPr lang="ar-SA" sz="2000" b="1" dirty="0" smtClean="0"/>
              <a:t> - </a:t>
            </a:r>
            <a:r>
              <a:rPr lang="ar-KW" sz="2000" b="1" dirty="0" smtClean="0"/>
              <a:t>كارثة </a:t>
            </a:r>
            <a:r>
              <a:rPr lang="ar-SA" sz="2000" b="1" dirty="0" smtClean="0"/>
              <a:t>)</a:t>
            </a:r>
            <a:endParaRPr lang="en-US" sz="2000" b="1" dirty="0" smtClean="0"/>
          </a:p>
          <a:p>
            <a:pPr>
              <a:buNone/>
            </a:pPr>
            <a:r>
              <a:rPr lang="ar-KW" sz="2000" b="1" dirty="0" smtClean="0"/>
              <a:t>كيف ستحل مشكلة المواقف إن وجدت</a:t>
            </a:r>
            <a:r>
              <a:rPr lang="ar-SA" sz="2000" b="1" dirty="0" smtClean="0"/>
              <a:t> (</a:t>
            </a:r>
            <a:r>
              <a:rPr lang="ar-KW" sz="2000" b="1" dirty="0" smtClean="0"/>
              <a:t>خدمة إيقاف السيارات</a:t>
            </a:r>
            <a:r>
              <a:rPr lang="ar-SA" sz="2000" b="1" dirty="0" smtClean="0"/>
              <a:t> - </a:t>
            </a:r>
            <a:r>
              <a:rPr lang="ar-KW" sz="2000" b="1" dirty="0" smtClean="0"/>
              <a:t>بناء مواقف</a:t>
            </a:r>
            <a:r>
              <a:rPr lang="ar-SA" sz="2000" b="1" dirty="0" smtClean="0"/>
              <a:t> - </a:t>
            </a:r>
            <a:r>
              <a:rPr lang="ar-KW" sz="2000" b="1" dirty="0" smtClean="0"/>
              <a:t>لا أدري</a:t>
            </a:r>
            <a:r>
              <a:rPr lang="ar-SA" sz="2000" b="1" dirty="0" smtClean="0"/>
              <a:t>)</a:t>
            </a:r>
            <a:endParaRPr lang="ar-SA" sz="2000" b="1" dirty="0" smtClean="0">
              <a:solidFill>
                <a:schemeClr val="accent1">
                  <a:lumMod val="75000"/>
                </a:schemeClr>
              </a:solidFill>
            </a:endParaRPr>
          </a:p>
          <a:p>
            <a:pPr marL="566928" lvl="0" indent="-457200">
              <a:buAutoNum type="arabicParenR"/>
            </a:pPr>
            <a:endParaRPr lang="en-US" sz="2400" dirty="0" smtClean="0">
              <a:solidFill>
                <a:schemeClr val="accent1">
                  <a:lumMod val="75000"/>
                </a:schemeClr>
              </a:solidFill>
            </a:endParaRPr>
          </a:p>
          <a:p>
            <a:pPr>
              <a:buNone/>
            </a:pPr>
            <a:endParaRPr lang="en-US" sz="2400" dirty="0" smtClean="0"/>
          </a:p>
        </p:txBody>
      </p:sp>
      <p:sp>
        <p:nvSpPr>
          <p:cNvPr id="3" name="عنوان 2"/>
          <p:cNvSpPr>
            <a:spLocks noGrp="1"/>
          </p:cNvSpPr>
          <p:nvPr>
            <p:ph type="title"/>
          </p:nvPr>
        </p:nvSpPr>
        <p:spPr/>
        <p:txBody>
          <a:bodyPr>
            <a:normAutofit/>
          </a:bodyPr>
          <a:lstStyle/>
          <a:p>
            <a:pPr algn="ctr"/>
            <a:r>
              <a:rPr lang="ar-KW" dirty="0" smtClean="0">
                <a:solidFill>
                  <a:schemeClr val="accent1">
                    <a:lumMod val="75000"/>
                  </a:schemeClr>
                </a:solidFill>
              </a:rPr>
              <a:t>ثامنا</a:t>
            </a:r>
            <a:r>
              <a:rPr lang="ar-SA" dirty="0" smtClean="0">
                <a:solidFill>
                  <a:schemeClr val="accent1">
                    <a:lumMod val="75000"/>
                  </a:schemeClr>
                </a:solidFill>
              </a:rPr>
              <a:t>ً</a:t>
            </a:r>
            <a:r>
              <a:rPr lang="ar-KW" dirty="0" smtClean="0">
                <a:solidFill>
                  <a:schemeClr val="accent1">
                    <a:lumMod val="75000"/>
                  </a:schemeClr>
                </a:solidFill>
              </a:rPr>
              <a:t> : الم</a:t>
            </a:r>
            <a:r>
              <a:rPr lang="ar-SA" dirty="0" smtClean="0">
                <a:solidFill>
                  <a:schemeClr val="accent1">
                    <a:lumMod val="75000"/>
                  </a:schemeClr>
                </a:solidFill>
              </a:rPr>
              <a:t>ــــ</a:t>
            </a:r>
            <a:r>
              <a:rPr lang="ar-KW" dirty="0" smtClean="0">
                <a:solidFill>
                  <a:schemeClr val="accent1">
                    <a:lumMod val="75000"/>
                  </a:schemeClr>
                </a:solidFill>
              </a:rPr>
              <a:t>ق</a:t>
            </a:r>
            <a:r>
              <a:rPr lang="ar-SA" dirty="0" smtClean="0">
                <a:solidFill>
                  <a:schemeClr val="accent1">
                    <a:lumMod val="75000"/>
                  </a:schemeClr>
                </a:solidFill>
              </a:rPr>
              <a:t>ــــــــــــــــ</a:t>
            </a:r>
            <a:r>
              <a:rPr lang="ar-KW" dirty="0" smtClean="0">
                <a:solidFill>
                  <a:schemeClr val="accent1">
                    <a:lumMod val="75000"/>
                  </a:schemeClr>
                </a:solidFill>
              </a:rPr>
              <a:t>ر</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357298"/>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357299"/>
          </a:xfrm>
          <a:prstGeom prst="rect">
            <a:avLst/>
          </a:prstGeom>
        </p:spPr>
      </p:pic>
      <p:graphicFrame>
        <p:nvGraphicFramePr>
          <p:cNvPr id="6" name="جدول 5"/>
          <p:cNvGraphicFramePr>
            <a:graphicFrameLocks noGrp="1"/>
          </p:cNvGraphicFramePr>
          <p:nvPr/>
        </p:nvGraphicFramePr>
        <p:xfrm>
          <a:off x="2000232" y="2285992"/>
          <a:ext cx="6096000" cy="1854200"/>
        </p:xfrm>
        <a:graphic>
          <a:graphicData uri="http://schemas.openxmlformats.org/drawingml/2006/table">
            <a:tbl>
              <a:tblPr rtl="1" firstRow="1" bandRow="1">
                <a:tableStyleId>{3B4B98B0-60AC-42C2-AFA5-B58CD77FA1E5}</a:tableStyleId>
              </a:tblPr>
              <a:tblGrid>
                <a:gridCol w="3048000"/>
                <a:gridCol w="3048000"/>
              </a:tblGrid>
              <a:tr h="370840">
                <a:tc>
                  <a:txBody>
                    <a:bodyPr/>
                    <a:lstStyle/>
                    <a:p>
                      <a:pPr marL="342900" indent="-342900" rtl="1">
                        <a:buFont typeface="Arial" pitchFamily="34" charset="0"/>
                        <a:buChar char="•"/>
                      </a:pPr>
                      <a:r>
                        <a:rPr kumimoji="0" lang="ar-KW" sz="1800" b="1" kern="1200" dirty="0" smtClean="0">
                          <a:solidFill>
                            <a:schemeClr val="tx1"/>
                          </a:solidFill>
                          <a:latin typeface="+mn-lt"/>
                          <a:ea typeface="+mn-ea"/>
                          <a:cs typeface="+mn-cs"/>
                        </a:rPr>
                        <a:t>المنافس الأول  :</a:t>
                      </a:r>
                      <a:endParaRPr lang="ar-SA" dirty="0"/>
                    </a:p>
                  </a:txBody>
                  <a:tcPr/>
                </a:tc>
                <a:tc>
                  <a:txBody>
                    <a:bodyPr/>
                    <a:lstStyle/>
                    <a:p>
                      <a:pPr rtl="1"/>
                      <a:r>
                        <a:rPr kumimoji="0" lang="ar-KW" sz="1800" b="1" kern="1200" dirty="0" smtClean="0">
                          <a:solidFill>
                            <a:schemeClr val="tx1"/>
                          </a:solidFill>
                          <a:latin typeface="+mn-lt"/>
                          <a:ea typeface="+mn-ea"/>
                          <a:cs typeface="+mn-cs"/>
                        </a:rPr>
                        <a:t>موقعه:</a:t>
                      </a:r>
                      <a:endParaRPr lang="ar-SA" dirty="0"/>
                    </a:p>
                  </a:txBody>
                  <a:tcPr/>
                </a:tc>
              </a:tr>
              <a:tr h="370840">
                <a:tc>
                  <a:txBody>
                    <a:bodyPr/>
                    <a:lstStyle/>
                    <a:p>
                      <a:pPr marL="342900" indent="-342900" rtl="1">
                        <a:buFont typeface="Arial" pitchFamily="34" charset="0"/>
                        <a:buChar char="•"/>
                      </a:pPr>
                      <a:r>
                        <a:rPr kumimoji="0" lang="ar-KW" sz="1800" b="1" kern="1200" dirty="0" smtClean="0">
                          <a:solidFill>
                            <a:schemeClr val="tx1"/>
                          </a:solidFill>
                          <a:latin typeface="+mn-lt"/>
                          <a:ea typeface="+mn-ea"/>
                          <a:cs typeface="+mn-cs"/>
                        </a:rPr>
                        <a:t>المنافس </a:t>
                      </a:r>
                      <a:r>
                        <a:rPr kumimoji="0" lang="ar-KW" sz="1800" b="1" kern="1200" dirty="0" err="1" smtClean="0">
                          <a:solidFill>
                            <a:schemeClr val="tx1"/>
                          </a:solidFill>
                          <a:latin typeface="+mn-lt"/>
                          <a:ea typeface="+mn-ea"/>
                          <a:cs typeface="+mn-cs"/>
                        </a:rPr>
                        <a:t>ال</a:t>
                      </a:r>
                      <a:r>
                        <a:rPr kumimoji="0" lang="ar-SA" sz="1800" b="1" kern="1200" dirty="0" smtClean="0">
                          <a:solidFill>
                            <a:schemeClr val="tx1"/>
                          </a:solidFill>
                          <a:latin typeface="+mn-lt"/>
                          <a:ea typeface="+mn-ea"/>
                          <a:cs typeface="+mn-cs"/>
                        </a:rPr>
                        <a:t>ثاني</a:t>
                      </a:r>
                      <a:r>
                        <a:rPr kumimoji="0" lang="ar-KW" sz="1800" b="1" kern="1200" dirty="0" smtClean="0">
                          <a:solidFill>
                            <a:schemeClr val="tx1"/>
                          </a:solidFill>
                          <a:latin typeface="+mn-lt"/>
                          <a:ea typeface="+mn-ea"/>
                          <a:cs typeface="+mn-cs"/>
                        </a:rPr>
                        <a:t>  :</a:t>
                      </a:r>
                      <a:endParaRPr lang="ar-SA" dirty="0"/>
                    </a:p>
                  </a:txBody>
                  <a:tcPr/>
                </a:tc>
                <a:tc>
                  <a:txBody>
                    <a:bodyPr/>
                    <a:lstStyle/>
                    <a:p>
                      <a:pPr rtl="1"/>
                      <a:r>
                        <a:rPr kumimoji="0" lang="ar-KW" sz="1800" b="1" kern="1200" dirty="0" smtClean="0">
                          <a:solidFill>
                            <a:schemeClr val="tx1"/>
                          </a:solidFill>
                          <a:latin typeface="+mn-lt"/>
                          <a:ea typeface="+mn-ea"/>
                          <a:cs typeface="+mn-cs"/>
                        </a:rPr>
                        <a:t>موقعه:</a:t>
                      </a:r>
                      <a:endParaRPr lang="ar-SA" dirty="0"/>
                    </a:p>
                  </a:txBody>
                  <a:tcPr/>
                </a:tc>
              </a:tr>
              <a:tr h="370840">
                <a:tc>
                  <a:txBody>
                    <a:bodyPr/>
                    <a:lstStyle/>
                    <a:p>
                      <a:pPr marL="342900" indent="-342900" rtl="1">
                        <a:buFont typeface="Arial" pitchFamily="34" charset="0"/>
                        <a:buChar char="•"/>
                      </a:pPr>
                      <a:r>
                        <a:rPr kumimoji="0" lang="ar-KW" sz="1800" b="1" kern="1200" dirty="0" smtClean="0">
                          <a:solidFill>
                            <a:schemeClr val="tx1"/>
                          </a:solidFill>
                          <a:latin typeface="+mn-lt"/>
                          <a:ea typeface="+mn-ea"/>
                          <a:cs typeface="+mn-cs"/>
                        </a:rPr>
                        <a:t>المنافس </a:t>
                      </a:r>
                      <a:r>
                        <a:rPr kumimoji="0" lang="ar-KW" sz="1800" b="1" kern="1200" dirty="0" err="1" smtClean="0">
                          <a:solidFill>
                            <a:schemeClr val="tx1"/>
                          </a:solidFill>
                          <a:latin typeface="+mn-lt"/>
                          <a:ea typeface="+mn-ea"/>
                          <a:cs typeface="+mn-cs"/>
                        </a:rPr>
                        <a:t>ال</a:t>
                      </a:r>
                      <a:r>
                        <a:rPr kumimoji="0" lang="ar-SA" sz="1800" b="1" kern="1200" dirty="0" err="1" smtClean="0">
                          <a:solidFill>
                            <a:schemeClr val="tx1"/>
                          </a:solidFill>
                          <a:latin typeface="+mn-lt"/>
                          <a:ea typeface="+mn-ea"/>
                          <a:cs typeface="+mn-cs"/>
                        </a:rPr>
                        <a:t>ثالت</a:t>
                      </a:r>
                      <a:r>
                        <a:rPr kumimoji="0" lang="ar-KW" sz="1800" b="1" kern="1200" dirty="0" smtClean="0">
                          <a:solidFill>
                            <a:schemeClr val="tx1"/>
                          </a:solidFill>
                          <a:latin typeface="+mn-lt"/>
                          <a:ea typeface="+mn-ea"/>
                          <a:cs typeface="+mn-cs"/>
                        </a:rPr>
                        <a:t>  :</a:t>
                      </a:r>
                      <a:endParaRPr lang="ar-SA" dirty="0"/>
                    </a:p>
                  </a:txBody>
                  <a:tcPr/>
                </a:tc>
                <a:tc>
                  <a:txBody>
                    <a:bodyPr/>
                    <a:lstStyle/>
                    <a:p>
                      <a:pPr rtl="1"/>
                      <a:r>
                        <a:rPr kumimoji="0" lang="ar-KW" sz="1800" b="1" kern="1200" dirty="0" smtClean="0">
                          <a:solidFill>
                            <a:schemeClr val="tx1"/>
                          </a:solidFill>
                          <a:latin typeface="+mn-lt"/>
                          <a:ea typeface="+mn-ea"/>
                          <a:cs typeface="+mn-cs"/>
                        </a:rPr>
                        <a:t>موقعه:</a:t>
                      </a:r>
                      <a:endParaRPr lang="ar-SA" dirty="0"/>
                    </a:p>
                  </a:txBody>
                  <a:tcPr/>
                </a:tc>
              </a:tr>
              <a:tr h="370840">
                <a:tc>
                  <a:txBody>
                    <a:bodyPr/>
                    <a:lstStyle/>
                    <a:p>
                      <a:pPr marL="342900" indent="-342900" rtl="1">
                        <a:buFont typeface="Arial" pitchFamily="34" charset="0"/>
                        <a:buChar char="•"/>
                      </a:pPr>
                      <a:r>
                        <a:rPr kumimoji="0" lang="ar-KW" sz="1800" b="1" kern="1200" dirty="0" smtClean="0">
                          <a:solidFill>
                            <a:schemeClr val="tx1"/>
                          </a:solidFill>
                          <a:latin typeface="+mn-lt"/>
                          <a:ea typeface="+mn-ea"/>
                          <a:cs typeface="+mn-cs"/>
                        </a:rPr>
                        <a:t>المنافس </a:t>
                      </a:r>
                      <a:r>
                        <a:rPr kumimoji="0" lang="ar-KW" sz="1800" b="1" kern="1200" dirty="0" err="1" smtClean="0">
                          <a:solidFill>
                            <a:schemeClr val="tx1"/>
                          </a:solidFill>
                          <a:latin typeface="+mn-lt"/>
                          <a:ea typeface="+mn-ea"/>
                          <a:cs typeface="+mn-cs"/>
                        </a:rPr>
                        <a:t>ال</a:t>
                      </a:r>
                      <a:r>
                        <a:rPr kumimoji="0" lang="ar-SA" sz="1800" b="1" kern="1200" dirty="0" smtClean="0">
                          <a:solidFill>
                            <a:schemeClr val="tx1"/>
                          </a:solidFill>
                          <a:latin typeface="+mn-lt"/>
                          <a:ea typeface="+mn-ea"/>
                          <a:cs typeface="+mn-cs"/>
                        </a:rPr>
                        <a:t>رابع</a:t>
                      </a:r>
                      <a:r>
                        <a:rPr kumimoji="0" lang="ar-KW" sz="1800" b="1" kern="1200" dirty="0" smtClean="0">
                          <a:solidFill>
                            <a:schemeClr val="tx1"/>
                          </a:solidFill>
                          <a:latin typeface="+mn-lt"/>
                          <a:ea typeface="+mn-ea"/>
                          <a:cs typeface="+mn-cs"/>
                        </a:rPr>
                        <a:t>  :</a:t>
                      </a:r>
                      <a:endParaRPr lang="ar-SA" dirty="0"/>
                    </a:p>
                  </a:txBody>
                  <a:tcPr/>
                </a:tc>
                <a:tc>
                  <a:txBody>
                    <a:bodyPr/>
                    <a:lstStyle/>
                    <a:p>
                      <a:pPr rtl="1"/>
                      <a:r>
                        <a:rPr kumimoji="0" lang="ar-KW" sz="1800" b="1" kern="1200" dirty="0" smtClean="0">
                          <a:solidFill>
                            <a:schemeClr val="tx1"/>
                          </a:solidFill>
                          <a:latin typeface="+mn-lt"/>
                          <a:ea typeface="+mn-ea"/>
                          <a:cs typeface="+mn-cs"/>
                        </a:rPr>
                        <a:t>موقعه:</a:t>
                      </a:r>
                      <a:endParaRPr lang="ar-SA" dirty="0"/>
                    </a:p>
                  </a:txBody>
                  <a:tcPr/>
                </a:tc>
              </a:tr>
              <a:tr h="370840">
                <a:tc>
                  <a:txBody>
                    <a:bodyPr/>
                    <a:lstStyle/>
                    <a:p>
                      <a:pPr marL="342900" indent="-342900" rtl="1">
                        <a:buFont typeface="Arial" pitchFamily="34" charset="0"/>
                        <a:buChar char="•"/>
                      </a:pPr>
                      <a:r>
                        <a:rPr kumimoji="0" lang="ar-KW" sz="1800" b="1" kern="1200" dirty="0" smtClean="0">
                          <a:solidFill>
                            <a:schemeClr val="tx1"/>
                          </a:solidFill>
                          <a:latin typeface="+mn-lt"/>
                          <a:ea typeface="+mn-ea"/>
                          <a:cs typeface="+mn-cs"/>
                        </a:rPr>
                        <a:t>المنافس </a:t>
                      </a:r>
                      <a:r>
                        <a:rPr kumimoji="0" lang="ar-KW" sz="1800" b="1" kern="1200" dirty="0" err="1" smtClean="0">
                          <a:solidFill>
                            <a:schemeClr val="tx1"/>
                          </a:solidFill>
                          <a:latin typeface="+mn-lt"/>
                          <a:ea typeface="+mn-ea"/>
                          <a:cs typeface="+mn-cs"/>
                        </a:rPr>
                        <a:t>ال</a:t>
                      </a:r>
                      <a:r>
                        <a:rPr kumimoji="0" lang="ar-SA" sz="1800" b="1" kern="1200" dirty="0" smtClean="0">
                          <a:solidFill>
                            <a:schemeClr val="tx1"/>
                          </a:solidFill>
                          <a:latin typeface="+mn-lt"/>
                          <a:ea typeface="+mn-ea"/>
                          <a:cs typeface="+mn-cs"/>
                        </a:rPr>
                        <a:t>خامس</a:t>
                      </a:r>
                      <a:r>
                        <a:rPr kumimoji="0" lang="ar-KW" sz="1800" b="1" kern="1200" dirty="0" smtClean="0">
                          <a:solidFill>
                            <a:schemeClr val="tx1"/>
                          </a:solidFill>
                          <a:latin typeface="+mn-lt"/>
                          <a:ea typeface="+mn-ea"/>
                          <a:cs typeface="+mn-cs"/>
                        </a:rPr>
                        <a:t> :</a:t>
                      </a:r>
                      <a:endParaRPr lang="ar-SA" dirty="0"/>
                    </a:p>
                  </a:txBody>
                  <a:tcPr/>
                </a:tc>
                <a:tc>
                  <a:txBody>
                    <a:bodyPr/>
                    <a:lstStyle/>
                    <a:p>
                      <a:pPr rtl="1"/>
                      <a:r>
                        <a:rPr kumimoji="0" lang="ar-KW" sz="1800" b="1" kern="1200" dirty="0" smtClean="0">
                          <a:solidFill>
                            <a:schemeClr val="tx1"/>
                          </a:solidFill>
                          <a:latin typeface="+mn-lt"/>
                          <a:ea typeface="+mn-ea"/>
                          <a:cs typeface="+mn-cs"/>
                        </a:rPr>
                        <a:t>موقعه:</a:t>
                      </a:r>
                      <a:endParaRPr lang="ar-SA" dirty="0"/>
                    </a:p>
                  </a:txBody>
                  <a:tcPr/>
                </a:tc>
              </a:tr>
            </a:tbl>
          </a:graphicData>
        </a:graphic>
      </p:graphicFrame>
      <p:cxnSp>
        <p:nvCxnSpPr>
          <p:cNvPr id="8" name="رابط مستقيم 7"/>
          <p:cNvCxnSpPr/>
          <p:nvPr/>
        </p:nvCxnSpPr>
        <p:spPr>
          <a:xfrm rot="5400000">
            <a:off x="4751389" y="3249611"/>
            <a:ext cx="178595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34820" name="Picture 4" descr="https://encrypted-tbn0.gstatic.com/images?q=tbn:ANd9GcRNAg9MNH4sPxSc384yerQD2Ee1Jp9h7leWymLU5OaY5ptWSfxaJFenVmw">
            <a:hlinkClick r:id="rId4"/>
          </p:cNvPr>
          <p:cNvPicPr>
            <a:picLocks noChangeAspect="1" noChangeArrowheads="1"/>
          </p:cNvPicPr>
          <p:nvPr/>
        </p:nvPicPr>
        <p:blipFill>
          <a:blip r:embed="rId5"/>
          <a:srcRect/>
          <a:stretch>
            <a:fillRect/>
          </a:stretch>
        </p:blipFill>
        <p:spPr bwMode="auto">
          <a:xfrm>
            <a:off x="71406" y="2500306"/>
            <a:ext cx="1785918" cy="285752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357298"/>
            <a:ext cx="8786874" cy="5500702"/>
          </a:xfrm>
        </p:spPr>
        <p:txBody>
          <a:bodyPr>
            <a:normAutofit/>
          </a:bodyPr>
          <a:lstStyle/>
          <a:p>
            <a:pPr lvl="0">
              <a:buNone/>
            </a:pPr>
            <a:r>
              <a:rPr lang="ar-SA" sz="2400" b="1" dirty="0" smtClean="0">
                <a:solidFill>
                  <a:schemeClr val="accent1">
                    <a:lumMod val="75000"/>
                  </a:schemeClr>
                </a:solidFill>
              </a:rPr>
              <a:t>3) </a:t>
            </a:r>
            <a:r>
              <a:rPr lang="ar-KW" sz="2400" b="1" dirty="0" smtClean="0">
                <a:solidFill>
                  <a:schemeClr val="accent1">
                    <a:lumMod val="75000"/>
                  </a:schemeClr>
                </a:solidFill>
              </a:rPr>
              <a:t>ما الذي سيميز مقرك على المنافسين؟</a:t>
            </a:r>
            <a:endParaRPr lang="ar-SA" sz="2400" b="1" dirty="0" smtClean="0">
              <a:solidFill>
                <a:schemeClr val="accent1">
                  <a:lumMod val="75000"/>
                </a:schemeClr>
              </a:solidFill>
            </a:endParaRPr>
          </a:p>
          <a:p>
            <a:pPr lvl="0">
              <a:buNone/>
            </a:pPr>
            <a:r>
              <a:rPr lang="ar-KW" sz="2400" b="1" dirty="0" smtClean="0"/>
              <a:t>الموقع</a:t>
            </a:r>
            <a:r>
              <a:rPr lang="ar-SA" sz="2400" b="1" dirty="0" smtClean="0"/>
              <a:t> - </a:t>
            </a:r>
            <a:r>
              <a:rPr lang="ar-KW" sz="2400" b="1" dirty="0" smtClean="0"/>
              <a:t>المواقف</a:t>
            </a:r>
            <a:r>
              <a:rPr lang="ar-SA" sz="2400" b="1" dirty="0" smtClean="0"/>
              <a:t> - </a:t>
            </a:r>
            <a:r>
              <a:rPr lang="ar-KW" sz="2400" b="1" dirty="0" smtClean="0"/>
              <a:t>الفخامة أو الجمال</a:t>
            </a:r>
            <a:r>
              <a:rPr lang="ar-SA" sz="2400" b="1" dirty="0" smtClean="0"/>
              <a:t> - </a:t>
            </a:r>
            <a:r>
              <a:rPr lang="ar-KW" sz="2400" b="1" dirty="0" smtClean="0"/>
              <a:t>الوصول إليه أسهل</a:t>
            </a:r>
            <a:r>
              <a:rPr lang="ar-SA" sz="2400" b="1" dirty="0" smtClean="0"/>
              <a:t> - </a:t>
            </a:r>
            <a:r>
              <a:rPr lang="ar-KW" sz="2400" b="1" dirty="0" smtClean="0"/>
              <a:t>واسع</a:t>
            </a:r>
            <a:r>
              <a:rPr lang="ar-SA" sz="2400" b="1" dirty="0" smtClean="0"/>
              <a:t> - </a:t>
            </a:r>
            <a:r>
              <a:rPr lang="ar-KW" sz="2400" b="1" dirty="0" smtClean="0"/>
              <a:t>متطور تقنيا</a:t>
            </a:r>
            <a:endParaRPr lang="ar-SA" sz="2400" b="1" dirty="0" smtClean="0"/>
          </a:p>
          <a:p>
            <a:pPr>
              <a:buNone/>
            </a:pPr>
            <a:r>
              <a:rPr lang="ar-SA" sz="2400" b="1" dirty="0" smtClean="0">
                <a:solidFill>
                  <a:schemeClr val="accent1">
                    <a:lumMod val="75000"/>
                  </a:schemeClr>
                </a:solidFill>
              </a:rPr>
              <a:t>4) </a:t>
            </a:r>
            <a:r>
              <a:rPr lang="ar-KW" sz="2400" b="1" dirty="0" smtClean="0">
                <a:solidFill>
                  <a:schemeClr val="accent1">
                    <a:lumMod val="75000"/>
                  </a:schemeClr>
                </a:solidFill>
              </a:rPr>
              <a:t>المساحات المطلوبة باختصار</a:t>
            </a:r>
            <a:endParaRPr lang="en-US" sz="2400" dirty="0" smtClean="0">
              <a:solidFill>
                <a:schemeClr val="accent1">
                  <a:lumMod val="75000"/>
                </a:schemeClr>
              </a:solidFill>
            </a:endParaRPr>
          </a:p>
          <a:p>
            <a:pPr lvl="0">
              <a:buNone/>
            </a:pPr>
            <a:r>
              <a:rPr lang="ar-KW" sz="2400" b="1" dirty="0" smtClean="0"/>
              <a:t>غرف ( العدد × المساحة )</a:t>
            </a:r>
            <a:r>
              <a:rPr lang="ar-SA" sz="2400" b="1" dirty="0" smtClean="0"/>
              <a:t> - </a:t>
            </a:r>
            <a:r>
              <a:rPr lang="ar-SA" sz="2400" b="1" dirty="0" err="1" smtClean="0"/>
              <a:t>غ</a:t>
            </a:r>
            <a:r>
              <a:rPr lang="ar-KW" sz="2400" b="1" dirty="0" smtClean="0"/>
              <a:t>رف اجتماعات</a:t>
            </a:r>
            <a:r>
              <a:rPr lang="ar-SA" sz="2400" b="1" dirty="0" smtClean="0"/>
              <a:t> - </a:t>
            </a:r>
            <a:r>
              <a:rPr lang="ar-KW" sz="2400" b="1" dirty="0" smtClean="0"/>
              <a:t>ورش أو مختبرات</a:t>
            </a:r>
            <a:r>
              <a:rPr lang="ar-SA" sz="2400" b="1" dirty="0" smtClean="0"/>
              <a:t> - </a:t>
            </a:r>
            <a:r>
              <a:rPr lang="ar-KW" sz="2400" b="1" dirty="0" smtClean="0"/>
              <a:t>خدمات ( مطبخ ، حمامات ، كمبيوتر ، مخازن)</a:t>
            </a:r>
            <a:r>
              <a:rPr lang="ar-SA" sz="2400" b="1" dirty="0" smtClean="0"/>
              <a:t> - </a:t>
            </a:r>
            <a:r>
              <a:rPr lang="ar-KW" sz="2400" b="1" dirty="0" smtClean="0"/>
              <a:t>المساحة الإجمالية الداخلية</a:t>
            </a:r>
            <a:r>
              <a:rPr lang="ar-SA" sz="2400" b="1" dirty="0" smtClean="0"/>
              <a:t> و</a:t>
            </a:r>
            <a:r>
              <a:rPr lang="ar-KW" sz="2400" b="1" dirty="0" smtClean="0"/>
              <a:t>الخارجية </a:t>
            </a:r>
            <a:endParaRPr lang="en-US" sz="2400" dirty="0" smtClean="0"/>
          </a:p>
          <a:p>
            <a:pPr>
              <a:buNone/>
            </a:pPr>
            <a:r>
              <a:rPr lang="ar-SA" sz="2400" dirty="0" smtClean="0">
                <a:solidFill>
                  <a:schemeClr val="accent1">
                    <a:lumMod val="75000"/>
                  </a:schemeClr>
                </a:solidFill>
              </a:rPr>
              <a:t>5) </a:t>
            </a:r>
            <a:r>
              <a:rPr lang="ar-KW" sz="2400" b="1" dirty="0" smtClean="0">
                <a:solidFill>
                  <a:schemeClr val="accent1">
                    <a:lumMod val="75000"/>
                  </a:schemeClr>
                </a:solidFill>
              </a:rPr>
              <a:t>الأجهزة المطلوبة :</a:t>
            </a:r>
            <a:endParaRPr lang="en-US" sz="2400" dirty="0" smtClean="0">
              <a:solidFill>
                <a:schemeClr val="accent1">
                  <a:lumMod val="75000"/>
                </a:schemeClr>
              </a:solidFill>
            </a:endParaRPr>
          </a:p>
          <a:p>
            <a:pPr>
              <a:buNone/>
            </a:pPr>
            <a:r>
              <a:rPr lang="ar-SA" sz="2400" dirty="0" smtClean="0">
                <a:solidFill>
                  <a:schemeClr val="accent1">
                    <a:lumMod val="75000"/>
                  </a:schemeClr>
                </a:solidFill>
              </a:rPr>
              <a:t>6) </a:t>
            </a:r>
            <a:r>
              <a:rPr lang="ar-KW" sz="2400" b="1" dirty="0" smtClean="0">
                <a:solidFill>
                  <a:schemeClr val="accent1">
                    <a:lumMod val="75000"/>
                  </a:schemeClr>
                </a:solidFill>
              </a:rPr>
              <a:t>الديكور والتأثيث :</a:t>
            </a:r>
            <a:endParaRPr lang="en-US" sz="2400" dirty="0" smtClean="0">
              <a:solidFill>
                <a:schemeClr val="accent1">
                  <a:lumMod val="75000"/>
                </a:schemeClr>
              </a:solidFill>
            </a:endParaRPr>
          </a:p>
          <a:p>
            <a:pPr>
              <a:buNone/>
            </a:pPr>
            <a:r>
              <a:rPr lang="ar-SA" sz="2400" dirty="0" smtClean="0">
                <a:solidFill>
                  <a:schemeClr val="accent1">
                    <a:lumMod val="75000"/>
                  </a:schemeClr>
                </a:solidFill>
              </a:rPr>
              <a:t>7) </a:t>
            </a:r>
            <a:r>
              <a:rPr lang="ar-KW" sz="2400" b="1" dirty="0" smtClean="0">
                <a:solidFill>
                  <a:schemeClr val="accent1">
                    <a:lumMod val="75000"/>
                  </a:schemeClr>
                </a:solidFill>
              </a:rPr>
              <a:t>المدة المتوقعة : لتجهيز الموقع واستلامه</a:t>
            </a:r>
            <a:endParaRPr lang="en-US" sz="2400" dirty="0" smtClean="0">
              <a:solidFill>
                <a:schemeClr val="accent1">
                  <a:lumMod val="75000"/>
                </a:schemeClr>
              </a:solidFill>
            </a:endParaRPr>
          </a:p>
          <a:p>
            <a:pPr>
              <a:buNone/>
            </a:pPr>
            <a:r>
              <a:rPr lang="ar-SA" sz="2400" dirty="0" smtClean="0">
                <a:solidFill>
                  <a:schemeClr val="accent1">
                    <a:lumMod val="75000"/>
                  </a:schemeClr>
                </a:solidFill>
              </a:rPr>
              <a:t>8) </a:t>
            </a:r>
            <a:r>
              <a:rPr lang="ar-KW" sz="2400" b="1" dirty="0" smtClean="0">
                <a:solidFill>
                  <a:schemeClr val="accent1">
                    <a:lumMod val="75000"/>
                  </a:schemeClr>
                </a:solidFill>
              </a:rPr>
              <a:t>التطوير والتوسع المستقبلي ( هل يسمح الموقع والمقر بذلك؟ ) </a:t>
            </a:r>
            <a:endParaRPr lang="en-US" sz="2400" dirty="0" smtClean="0">
              <a:solidFill>
                <a:schemeClr val="accent1">
                  <a:lumMod val="75000"/>
                </a:schemeClr>
              </a:solidFill>
            </a:endParaRPr>
          </a:p>
          <a:p>
            <a:pPr>
              <a:buNone/>
            </a:pPr>
            <a:r>
              <a:rPr lang="ar-SA" sz="2400" dirty="0" smtClean="0">
                <a:solidFill>
                  <a:schemeClr val="accent1">
                    <a:lumMod val="75000"/>
                  </a:schemeClr>
                </a:solidFill>
              </a:rPr>
              <a:t>9) </a:t>
            </a:r>
            <a:r>
              <a:rPr lang="ar-KW" sz="2400" b="1" dirty="0" smtClean="0">
                <a:solidFill>
                  <a:schemeClr val="accent1">
                    <a:lumMod val="75000"/>
                  </a:schemeClr>
                </a:solidFill>
              </a:rPr>
              <a:t>التأمين </a:t>
            </a:r>
            <a:endParaRPr lang="en-US" sz="2400" dirty="0" smtClean="0">
              <a:solidFill>
                <a:schemeClr val="accent1">
                  <a:lumMod val="75000"/>
                </a:schemeClr>
              </a:solidFill>
            </a:endParaRPr>
          </a:p>
          <a:p>
            <a:pPr>
              <a:buNone/>
            </a:pPr>
            <a:r>
              <a:rPr lang="ar-SA" sz="2400" dirty="0" smtClean="0">
                <a:solidFill>
                  <a:schemeClr val="accent1">
                    <a:lumMod val="75000"/>
                  </a:schemeClr>
                </a:solidFill>
              </a:rPr>
              <a:t>10) </a:t>
            </a:r>
            <a:r>
              <a:rPr lang="ar-KW" sz="2400" b="1" dirty="0" smtClean="0">
                <a:solidFill>
                  <a:schemeClr val="accent1">
                    <a:lumMod val="75000"/>
                  </a:schemeClr>
                </a:solidFill>
              </a:rPr>
              <a:t>مرفقات </a:t>
            </a:r>
            <a:endParaRPr lang="ar-SA" sz="2400" b="1" dirty="0" smtClean="0">
              <a:solidFill>
                <a:schemeClr val="accent1">
                  <a:lumMod val="75000"/>
                </a:schemeClr>
              </a:solidFill>
            </a:endParaRPr>
          </a:p>
          <a:p>
            <a:pPr>
              <a:buNone/>
            </a:pPr>
            <a:r>
              <a:rPr lang="ar-KW" sz="2400" b="1" dirty="0" smtClean="0"/>
              <a:t>هذه المرفقات ( إن وجدت ) لا توضع هنا وإنما في نهاية الخطة : </a:t>
            </a:r>
            <a:endParaRPr lang="en-US" sz="2400" dirty="0" smtClean="0"/>
          </a:p>
          <a:p>
            <a:pPr lvl="0">
              <a:buNone/>
            </a:pPr>
            <a:r>
              <a:rPr lang="ar-KW" sz="2000" b="1" dirty="0" smtClean="0"/>
              <a:t>مخطط الموقع</a:t>
            </a:r>
            <a:r>
              <a:rPr lang="ar-SA" sz="2000" b="1" dirty="0" smtClean="0"/>
              <a:t> - </a:t>
            </a:r>
            <a:r>
              <a:rPr lang="ar-KW" sz="2000" b="1" dirty="0" smtClean="0"/>
              <a:t>مخطط المقر</a:t>
            </a:r>
            <a:r>
              <a:rPr lang="ar-SA" sz="2000" b="1" dirty="0" smtClean="0"/>
              <a:t> - </a:t>
            </a:r>
            <a:r>
              <a:rPr lang="ar-KW" sz="2000" b="1" dirty="0" smtClean="0"/>
              <a:t>عقد الشراء أو الإيجار</a:t>
            </a:r>
            <a:r>
              <a:rPr lang="ar-SA" sz="2000" b="1" dirty="0" smtClean="0"/>
              <a:t> - </a:t>
            </a:r>
            <a:r>
              <a:rPr lang="ar-KW" sz="2000" b="1" dirty="0" smtClean="0"/>
              <a:t>عقود أخرى</a:t>
            </a:r>
            <a:endParaRPr lang="en-US" sz="2000" dirty="0" smtClean="0"/>
          </a:p>
          <a:p>
            <a:pPr>
              <a:buNone/>
            </a:pPr>
            <a:endParaRPr lang="en-US" sz="2400" dirty="0" smtClean="0">
              <a:solidFill>
                <a:schemeClr val="accent1">
                  <a:lumMod val="75000"/>
                </a:schemeClr>
              </a:solidFill>
            </a:endParaRPr>
          </a:p>
          <a:p>
            <a:pPr lvl="0">
              <a:buNone/>
            </a:pPr>
            <a:endParaRPr lang="en-US" sz="2400" dirty="0" smtClean="0"/>
          </a:p>
          <a:p>
            <a:pPr>
              <a:buNone/>
            </a:pPr>
            <a:endParaRPr lang="en-US" dirty="0" smtClean="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 </a:t>
            </a:r>
            <a:r>
              <a:rPr lang="ar-KW" dirty="0" smtClean="0">
                <a:solidFill>
                  <a:schemeClr val="accent1">
                    <a:lumMod val="75000"/>
                  </a:schemeClr>
                </a:solidFill>
              </a:rPr>
              <a:t>الم</a:t>
            </a:r>
            <a:r>
              <a:rPr lang="ar-SA" dirty="0" smtClean="0">
                <a:solidFill>
                  <a:schemeClr val="accent1">
                    <a:lumMod val="75000"/>
                  </a:schemeClr>
                </a:solidFill>
              </a:rPr>
              <a:t>ــــــ</a:t>
            </a:r>
            <a:r>
              <a:rPr lang="ar-KW" dirty="0" smtClean="0">
                <a:solidFill>
                  <a:schemeClr val="accent1">
                    <a:lumMod val="75000"/>
                  </a:schemeClr>
                </a:solidFill>
              </a:rPr>
              <a:t>ق</a:t>
            </a:r>
            <a:r>
              <a:rPr lang="ar-SA" dirty="0" smtClean="0">
                <a:solidFill>
                  <a:schemeClr val="accent1">
                    <a:lumMod val="75000"/>
                  </a:schemeClr>
                </a:solidFill>
              </a:rPr>
              <a:t>ـــــــــــــــــ</a:t>
            </a:r>
            <a:r>
              <a:rPr lang="ar-KW" dirty="0" smtClean="0">
                <a:solidFill>
                  <a:schemeClr val="accent1">
                    <a:lumMod val="75000"/>
                  </a:schemeClr>
                </a:solidFill>
              </a:rPr>
              <a:t>ر</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33794" name="Picture 2" descr="https://encrypted-tbn3.gstatic.com/images?q=tbn:ANd9GcS8JxdBTbNjfBaYrA91KdSYc5SKMrpEC1w8NsB5M2l0sXAv1hDutv1-7A">
            <a:hlinkClick r:id="rId4"/>
          </p:cNvPr>
          <p:cNvPicPr>
            <a:picLocks noChangeAspect="1" noChangeArrowheads="1"/>
          </p:cNvPicPr>
          <p:nvPr/>
        </p:nvPicPr>
        <p:blipFill>
          <a:blip r:embed="rId5"/>
          <a:srcRect/>
          <a:stretch>
            <a:fillRect/>
          </a:stretch>
        </p:blipFill>
        <p:spPr bwMode="auto">
          <a:xfrm>
            <a:off x="71406" y="3357562"/>
            <a:ext cx="2214546" cy="2428892"/>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endParaRPr lang="ar-SA" dirty="0" smtClean="0"/>
          </a:p>
          <a:p>
            <a:endParaRPr lang="ar-SA" sz="2800" dirty="0" smtClean="0"/>
          </a:p>
          <a:p>
            <a:pPr>
              <a:lnSpc>
                <a:spcPct val="110000"/>
              </a:lnSpc>
            </a:pPr>
            <a:r>
              <a:rPr lang="ar-SA" sz="3200" b="1" dirty="0" smtClean="0"/>
              <a:t>اكتبي شرحاً مختصراً عن:</a:t>
            </a:r>
          </a:p>
          <a:p>
            <a:pPr>
              <a:lnSpc>
                <a:spcPct val="110000"/>
              </a:lnSpc>
              <a:buNone/>
            </a:pPr>
            <a:endParaRPr lang="ar-SA" sz="2800" b="1" dirty="0" smtClean="0"/>
          </a:p>
          <a:p>
            <a:pPr>
              <a:lnSpc>
                <a:spcPct val="110000"/>
              </a:lnSpc>
              <a:buFont typeface="Arial" pitchFamily="34" charset="0"/>
              <a:buChar char="•"/>
            </a:pPr>
            <a:r>
              <a:rPr lang="ar-SA" sz="3200" b="1" dirty="0" smtClean="0">
                <a:effectLst>
                  <a:outerShdw blurRad="38100" dist="38100" dir="2700000" algn="tl">
                    <a:srgbClr val="000000">
                      <a:alpha val="43137"/>
                    </a:srgbClr>
                  </a:outerShdw>
                </a:effectLst>
              </a:rPr>
              <a:t>النواحي التقنية </a:t>
            </a:r>
            <a:r>
              <a:rPr lang="ar-SA" sz="3200" b="1" dirty="0" smtClean="0"/>
              <a:t>الموجودة في مشروعك؟</a:t>
            </a:r>
            <a:endParaRPr lang="ar-SA" sz="2400" b="1" dirty="0" smtClean="0"/>
          </a:p>
          <a:p>
            <a:pPr>
              <a:lnSpc>
                <a:spcPct val="200000"/>
              </a:lnSpc>
              <a:buFont typeface="Arial" pitchFamily="34" charset="0"/>
              <a:buChar char="•"/>
            </a:pPr>
            <a:r>
              <a:rPr lang="ar-SA" sz="3200" b="1" dirty="0" smtClean="0">
                <a:effectLst>
                  <a:outerShdw blurRad="38100" dist="38100" dir="2700000" algn="tl">
                    <a:srgbClr val="000000">
                      <a:alpha val="43137"/>
                    </a:srgbClr>
                  </a:outerShdw>
                </a:effectLst>
              </a:rPr>
              <a:t>ا</a:t>
            </a:r>
            <a:r>
              <a:rPr lang="ar-KW" sz="3200" b="1" dirty="0" smtClean="0">
                <a:effectLst>
                  <a:outerShdw blurRad="38100" dist="38100" dir="2700000" algn="tl">
                    <a:srgbClr val="000000">
                      <a:alpha val="43137"/>
                    </a:srgbClr>
                  </a:outerShdw>
                </a:effectLst>
              </a:rPr>
              <a:t>لم</a:t>
            </a:r>
            <a:r>
              <a:rPr lang="ar-SA" sz="3200" b="1" dirty="0" smtClean="0">
                <a:effectLst>
                  <a:outerShdw blurRad="38100" dist="38100" dir="2700000" algn="tl">
                    <a:srgbClr val="000000">
                      <a:alpha val="43137"/>
                    </a:srgbClr>
                  </a:outerShdw>
                </a:effectLst>
              </a:rPr>
              <a:t>ـ</a:t>
            </a:r>
            <a:r>
              <a:rPr lang="ar-KW" sz="3200" b="1" dirty="0" smtClean="0">
                <a:effectLst>
                  <a:outerShdw blurRad="38100" dist="38100" dir="2700000" algn="tl">
                    <a:srgbClr val="000000">
                      <a:alpha val="43137"/>
                    </a:srgbClr>
                  </a:outerShdw>
                </a:effectLst>
              </a:rPr>
              <a:t>ق</a:t>
            </a:r>
            <a:r>
              <a:rPr lang="ar-SA" sz="3200" b="1" dirty="0" smtClean="0">
                <a:effectLst>
                  <a:outerShdw blurRad="38100" dist="38100" dir="2700000" algn="tl">
                    <a:srgbClr val="000000">
                      <a:alpha val="43137"/>
                    </a:srgbClr>
                  </a:outerShdw>
                </a:effectLst>
              </a:rPr>
              <a:t>ـــــــ</a:t>
            </a:r>
            <a:r>
              <a:rPr lang="ar-KW" sz="3200" b="1" dirty="0" smtClean="0">
                <a:effectLst>
                  <a:outerShdw blurRad="38100" dist="38100" dir="2700000" algn="tl">
                    <a:srgbClr val="000000">
                      <a:alpha val="43137"/>
                    </a:srgbClr>
                  </a:outerShdw>
                </a:effectLst>
              </a:rPr>
              <a:t>ر</a:t>
            </a:r>
            <a:r>
              <a:rPr lang="ar-KW" sz="3200" b="1" dirty="0" smtClean="0"/>
              <a:t> الذي </a:t>
            </a:r>
            <a:r>
              <a:rPr lang="ar-SA" sz="3200" b="1" dirty="0" smtClean="0"/>
              <a:t>قمتي باختياره </a:t>
            </a:r>
            <a:r>
              <a:rPr lang="ar-KW" sz="3200" b="1" dirty="0" smtClean="0"/>
              <a:t>و</a:t>
            </a:r>
            <a:r>
              <a:rPr lang="ar-SA" sz="3200" b="1" dirty="0" smtClean="0"/>
              <a:t> ما هي</a:t>
            </a:r>
          </a:p>
          <a:p>
            <a:pPr>
              <a:buNone/>
            </a:pPr>
            <a:r>
              <a:rPr lang="ar-SA" sz="3200" b="1" dirty="0" smtClean="0"/>
              <a:t> </a:t>
            </a:r>
            <a:r>
              <a:rPr lang="ar-KW" sz="3200" b="1" dirty="0" smtClean="0"/>
              <a:t>معايير</a:t>
            </a:r>
            <a:r>
              <a:rPr lang="ar-SA" sz="3200" b="1" dirty="0" smtClean="0"/>
              <a:t> </a:t>
            </a:r>
            <a:r>
              <a:rPr lang="ar-KW" sz="3200" b="1" dirty="0" smtClean="0"/>
              <a:t>هذا الاختيار</a:t>
            </a:r>
            <a:r>
              <a:rPr lang="ar-SA" sz="3200" b="1" dirty="0" smtClean="0"/>
              <a:t>؟</a:t>
            </a:r>
            <a:endParaRPr lang="ar-SA" sz="2800" b="1" dirty="0" smtClean="0"/>
          </a:p>
          <a:p>
            <a:endParaRPr lang="ar-SA" dirty="0" smtClean="0"/>
          </a:p>
          <a:p>
            <a:endParaRPr lang="ar-SA" dirty="0"/>
          </a:p>
        </p:txBody>
      </p:sp>
      <p:pic>
        <p:nvPicPr>
          <p:cNvPr id="6"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85720" y="3143248"/>
            <a:ext cx="2243146" cy="2714644"/>
          </a:xfrm>
          <a:prstGeom prst="rect">
            <a:avLst/>
          </a:prstGeom>
          <a:noFill/>
        </p:spPr>
      </p:pic>
      <p:sp>
        <p:nvSpPr>
          <p:cNvPr id="5" name="مستطيل مستدير الزوايا 4"/>
          <p:cNvSpPr/>
          <p:nvPr/>
        </p:nvSpPr>
        <p:spPr>
          <a:xfrm>
            <a:off x="2143108" y="500042"/>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162382"/>
          </a:xfrm>
        </p:spPr>
        <p:txBody>
          <a:bodyPr>
            <a:normAutofit fontScale="92500" lnSpcReduction="10000"/>
          </a:bodyPr>
          <a:lstStyle/>
          <a:p>
            <a:pPr lvl="0">
              <a:buNone/>
            </a:pPr>
            <a:r>
              <a:rPr lang="ar-SA" b="1" dirty="0" smtClean="0">
                <a:solidFill>
                  <a:schemeClr val="accent1">
                    <a:lumMod val="75000"/>
                  </a:schemeClr>
                </a:solidFill>
              </a:rPr>
              <a:t>1) </a:t>
            </a:r>
            <a:r>
              <a:rPr lang="ar-KW" b="1" dirty="0" smtClean="0">
                <a:solidFill>
                  <a:schemeClr val="accent1">
                    <a:lumMod val="75000"/>
                  </a:schemeClr>
                </a:solidFill>
              </a:rPr>
              <a:t>الوضع القانوني للمشروع</a:t>
            </a:r>
            <a:endParaRPr lang="en-US" dirty="0" smtClean="0">
              <a:solidFill>
                <a:schemeClr val="accent1">
                  <a:lumMod val="75000"/>
                </a:schemeClr>
              </a:solidFill>
            </a:endParaRPr>
          </a:p>
          <a:p>
            <a:pPr lvl="0">
              <a:lnSpc>
                <a:spcPct val="150000"/>
              </a:lnSpc>
              <a:buNone/>
            </a:pPr>
            <a:r>
              <a:rPr lang="ar-KW" sz="2400" b="1" dirty="0" smtClean="0"/>
              <a:t>مؤسسة فردية</a:t>
            </a:r>
            <a:r>
              <a:rPr lang="ar-SA" sz="2400" b="1" dirty="0" smtClean="0"/>
              <a:t> - </a:t>
            </a:r>
            <a:r>
              <a:rPr lang="ar-KW" sz="2400" b="1" dirty="0" smtClean="0"/>
              <a:t>شركة ذات مسؤولية محدودة</a:t>
            </a:r>
            <a:r>
              <a:rPr lang="ar-SA" sz="2400" b="1" dirty="0" smtClean="0"/>
              <a:t> - </a:t>
            </a:r>
            <a:r>
              <a:rPr lang="ar-KW" sz="2400" b="1" dirty="0" smtClean="0"/>
              <a:t>شركة مساهمة مقفلة</a:t>
            </a:r>
            <a:r>
              <a:rPr lang="ar-SA" sz="2400" b="1" dirty="0" smtClean="0"/>
              <a:t> - </a:t>
            </a:r>
            <a:r>
              <a:rPr lang="ar-KW" sz="2400" b="1" dirty="0" smtClean="0"/>
              <a:t>شركة مساهمة عامة</a:t>
            </a:r>
            <a:r>
              <a:rPr lang="ar-SA" sz="2400" b="1" dirty="0" smtClean="0"/>
              <a:t> - </a:t>
            </a:r>
            <a:r>
              <a:rPr lang="ar-KW" sz="2400" b="1" dirty="0" smtClean="0"/>
              <a:t>منظمة سياسية أو نفع عام</a:t>
            </a:r>
            <a:r>
              <a:rPr lang="ar-SA" sz="2400" b="1" dirty="0" smtClean="0"/>
              <a:t> - </a:t>
            </a:r>
            <a:r>
              <a:rPr lang="ar-KW" sz="2400" b="1" dirty="0" smtClean="0"/>
              <a:t>منظمة خيرية</a:t>
            </a:r>
            <a:r>
              <a:rPr lang="ar-SA" sz="2400" b="1" dirty="0" smtClean="0"/>
              <a:t> – </a:t>
            </a:r>
            <a:r>
              <a:rPr lang="ar-KW" sz="2400" b="1" dirty="0" smtClean="0"/>
              <a:t>أخرى</a:t>
            </a:r>
            <a:endParaRPr lang="ar-SA" sz="2400" b="1" dirty="0" smtClean="0"/>
          </a:p>
          <a:p>
            <a:pPr>
              <a:lnSpc>
                <a:spcPct val="150000"/>
              </a:lnSpc>
              <a:buNone/>
            </a:pPr>
            <a:r>
              <a:rPr lang="ar-SA" dirty="0" smtClean="0">
                <a:solidFill>
                  <a:schemeClr val="accent1">
                    <a:lumMod val="75000"/>
                  </a:schemeClr>
                </a:solidFill>
              </a:rPr>
              <a:t>2) </a:t>
            </a:r>
            <a:r>
              <a:rPr lang="ar-KW" b="1" dirty="0" smtClean="0">
                <a:solidFill>
                  <a:schemeClr val="accent1">
                    <a:lumMod val="75000"/>
                  </a:schemeClr>
                </a:solidFill>
              </a:rPr>
              <a:t>هل يوجد دستور أو نظام أساسي مكتوب ؟</a:t>
            </a:r>
            <a:endParaRPr lang="en-US" dirty="0" smtClean="0">
              <a:solidFill>
                <a:schemeClr val="accent1">
                  <a:lumMod val="75000"/>
                </a:schemeClr>
              </a:solidFill>
            </a:endParaRPr>
          </a:p>
          <a:p>
            <a:pPr>
              <a:lnSpc>
                <a:spcPct val="150000"/>
              </a:lnSpc>
              <a:buNone/>
            </a:pPr>
            <a:r>
              <a:rPr lang="ar-SA" dirty="0" smtClean="0">
                <a:solidFill>
                  <a:schemeClr val="accent1">
                    <a:lumMod val="75000"/>
                  </a:schemeClr>
                </a:solidFill>
              </a:rPr>
              <a:t>3) </a:t>
            </a:r>
            <a:r>
              <a:rPr lang="ar-KW" b="1" dirty="0" smtClean="0">
                <a:solidFill>
                  <a:schemeClr val="accent1">
                    <a:lumMod val="75000"/>
                  </a:schemeClr>
                </a:solidFill>
              </a:rPr>
              <a:t>هل يوجد هيكل تنظيمي واضح ومكتوب ؟</a:t>
            </a:r>
            <a:endParaRPr lang="en-US" dirty="0" smtClean="0">
              <a:solidFill>
                <a:schemeClr val="accent1">
                  <a:lumMod val="75000"/>
                </a:schemeClr>
              </a:solidFill>
            </a:endParaRPr>
          </a:p>
          <a:p>
            <a:pPr>
              <a:lnSpc>
                <a:spcPct val="150000"/>
              </a:lnSpc>
              <a:buNone/>
            </a:pPr>
            <a:r>
              <a:rPr lang="ar-SA" dirty="0" smtClean="0">
                <a:solidFill>
                  <a:schemeClr val="accent1">
                    <a:lumMod val="75000"/>
                  </a:schemeClr>
                </a:solidFill>
              </a:rPr>
              <a:t>4) </a:t>
            </a:r>
            <a:r>
              <a:rPr lang="ar-KW" b="1" dirty="0" smtClean="0">
                <a:solidFill>
                  <a:schemeClr val="accent1">
                    <a:lumMod val="75000"/>
                  </a:schemeClr>
                </a:solidFill>
              </a:rPr>
              <a:t>هل هناك نظام واضح لمراقبة الجودة ؟</a:t>
            </a:r>
            <a:endParaRPr lang="en-US" dirty="0" smtClean="0">
              <a:solidFill>
                <a:schemeClr val="accent1">
                  <a:lumMod val="75000"/>
                </a:schemeClr>
              </a:solidFill>
            </a:endParaRPr>
          </a:p>
          <a:p>
            <a:pPr>
              <a:lnSpc>
                <a:spcPct val="150000"/>
              </a:lnSpc>
              <a:buNone/>
            </a:pPr>
            <a:r>
              <a:rPr lang="ar-SA" dirty="0" smtClean="0">
                <a:solidFill>
                  <a:schemeClr val="accent1">
                    <a:lumMod val="75000"/>
                  </a:schemeClr>
                </a:solidFill>
              </a:rPr>
              <a:t>5) </a:t>
            </a:r>
            <a:r>
              <a:rPr lang="ar-KW" b="1" dirty="0" smtClean="0">
                <a:solidFill>
                  <a:schemeClr val="accent1">
                    <a:lumMod val="75000"/>
                  </a:schemeClr>
                </a:solidFill>
              </a:rPr>
              <a:t>هل هناك آلية واضحة</a:t>
            </a:r>
            <a:endParaRPr lang="ar-SA" b="1" dirty="0" smtClean="0">
              <a:solidFill>
                <a:schemeClr val="accent1">
                  <a:lumMod val="75000"/>
                </a:schemeClr>
              </a:solidFill>
            </a:endParaRPr>
          </a:p>
          <a:p>
            <a:pPr>
              <a:lnSpc>
                <a:spcPct val="150000"/>
              </a:lnSpc>
              <a:buNone/>
            </a:pPr>
            <a:r>
              <a:rPr lang="ar-KW" b="1" dirty="0" smtClean="0">
                <a:solidFill>
                  <a:schemeClr val="tx1">
                    <a:lumMod val="95000"/>
                    <a:lumOff val="5000"/>
                  </a:schemeClr>
                </a:solidFill>
              </a:rPr>
              <a:t>لتجديد التراخيص</a:t>
            </a:r>
            <a:r>
              <a:rPr lang="ar-SA" b="1" dirty="0" smtClean="0">
                <a:solidFill>
                  <a:schemeClr val="tx1">
                    <a:lumMod val="95000"/>
                    <a:lumOff val="5000"/>
                  </a:schemeClr>
                </a:solidFill>
              </a:rPr>
              <a:t>, </a:t>
            </a:r>
            <a:r>
              <a:rPr lang="ar-KW" b="1" dirty="0" smtClean="0">
                <a:solidFill>
                  <a:schemeClr val="tx1">
                    <a:lumMod val="95000"/>
                    <a:lumOff val="5000"/>
                  </a:schemeClr>
                </a:solidFill>
              </a:rPr>
              <a:t>صيانة وتطوير الأجهزة</a:t>
            </a:r>
            <a:r>
              <a:rPr lang="ar-SA" b="1" dirty="0" smtClean="0">
                <a:solidFill>
                  <a:schemeClr val="tx1">
                    <a:lumMod val="95000"/>
                    <a:lumOff val="5000"/>
                  </a:schemeClr>
                </a:solidFill>
              </a:rPr>
              <a:t> و</a:t>
            </a:r>
            <a:r>
              <a:rPr lang="ar-KW" b="1" dirty="0" smtClean="0">
                <a:solidFill>
                  <a:schemeClr val="tx1">
                    <a:lumMod val="95000"/>
                    <a:lumOff val="5000"/>
                  </a:schemeClr>
                </a:solidFill>
              </a:rPr>
              <a:t>متابعة مواعيد إنجاز الأعمال والمشاريع</a:t>
            </a:r>
            <a:endParaRPr lang="en-US" dirty="0" smtClean="0">
              <a:solidFill>
                <a:schemeClr val="tx1">
                  <a:lumMod val="95000"/>
                  <a:lumOff val="5000"/>
                </a:schemeClr>
              </a:solidFill>
            </a:endParaRPr>
          </a:p>
          <a:p>
            <a:pPr lvl="0">
              <a:buNone/>
            </a:pPr>
            <a:endParaRPr lang="ar-SA" sz="2400" dirty="0"/>
          </a:p>
        </p:txBody>
      </p:sp>
      <p:sp>
        <p:nvSpPr>
          <p:cNvPr id="3" name="عنوان 2"/>
          <p:cNvSpPr>
            <a:spLocks noGrp="1"/>
          </p:cNvSpPr>
          <p:nvPr>
            <p:ph type="title"/>
          </p:nvPr>
        </p:nvSpPr>
        <p:spPr/>
        <p:txBody>
          <a:bodyPr>
            <a:normAutofit/>
          </a:bodyPr>
          <a:lstStyle/>
          <a:p>
            <a:pPr algn="ctr"/>
            <a:r>
              <a:rPr lang="ar-KW" dirty="0" smtClean="0">
                <a:solidFill>
                  <a:schemeClr val="accent1">
                    <a:lumMod val="75000"/>
                  </a:schemeClr>
                </a:solidFill>
              </a:rPr>
              <a:t>تاسعا</a:t>
            </a:r>
            <a:r>
              <a:rPr lang="ar-SA" dirty="0" smtClean="0">
                <a:solidFill>
                  <a:schemeClr val="accent1">
                    <a:lumMod val="75000"/>
                  </a:schemeClr>
                </a:solidFill>
              </a:rPr>
              <a:t>ً</a:t>
            </a:r>
            <a:r>
              <a:rPr lang="ar-KW" dirty="0" smtClean="0">
                <a:solidFill>
                  <a:schemeClr val="accent1">
                    <a:lumMod val="75000"/>
                  </a:schemeClr>
                </a:solidFill>
              </a:rPr>
              <a:t> : النظام واللوائح</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31746" name="Picture 2" descr="https://encrypted-tbn2.gstatic.com/images?q=tbn:ANd9GcQQmuhRYL-FqgSjWCTA5bykd713_xYeFIF4ygDZX0gvU7DtFEB9rbLKqifu">
            <a:hlinkClick r:id="rId4"/>
          </p:cNvPr>
          <p:cNvPicPr>
            <a:picLocks noChangeAspect="1" noChangeArrowheads="1"/>
          </p:cNvPicPr>
          <p:nvPr/>
        </p:nvPicPr>
        <p:blipFill>
          <a:blip r:embed="rId5"/>
          <a:srcRect/>
          <a:stretch>
            <a:fillRect/>
          </a:stretch>
        </p:blipFill>
        <p:spPr bwMode="auto">
          <a:xfrm>
            <a:off x="642910" y="2786058"/>
            <a:ext cx="1928826" cy="2357454"/>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472518" cy="5376672"/>
          </a:xfrm>
        </p:spPr>
        <p:txBody>
          <a:bodyPr>
            <a:normAutofit/>
          </a:bodyPr>
          <a:lstStyle/>
          <a:p>
            <a:pPr marL="624078" lvl="0" indent="-514350">
              <a:buFont typeface="+mj-lt"/>
              <a:buAutoNum type="arabicPeriod"/>
            </a:pPr>
            <a:r>
              <a:rPr lang="ar-KW" sz="2400" b="1" dirty="0" smtClean="0"/>
              <a:t>ما هو مستوى خبرتك التخصصية أو الفنية بالمقارنة مع المنافسين ؟</a:t>
            </a:r>
            <a:endParaRPr lang="ar-SA" sz="2400" b="1" dirty="0" smtClean="0"/>
          </a:p>
          <a:p>
            <a:pPr marL="624078" indent="-514350">
              <a:buFont typeface="+mj-lt"/>
              <a:buAutoNum type="arabicPeriod"/>
            </a:pPr>
            <a:r>
              <a:rPr lang="ar-KW" sz="2400" b="1" dirty="0" smtClean="0"/>
              <a:t>ما هو مستوى خبرتك الإدارية لإنجاح هذا المشروع؟</a:t>
            </a:r>
            <a:endParaRPr lang="en-US" sz="2400" dirty="0" smtClean="0"/>
          </a:p>
          <a:p>
            <a:pPr marL="624078" lvl="0" indent="-514350">
              <a:buFont typeface="+mj-lt"/>
              <a:buAutoNum type="arabicPeriod"/>
            </a:pPr>
            <a:r>
              <a:rPr lang="ar-KW" sz="2400" b="1" dirty="0" smtClean="0"/>
              <a:t>ما هو مستوى خبرتك المالية لإنجاح هذا المشروع ماليا؟</a:t>
            </a:r>
            <a:endParaRPr lang="ar-SA" sz="2400" b="1" dirty="0" smtClean="0"/>
          </a:p>
          <a:p>
            <a:pPr marL="624078" lvl="0" indent="-514350">
              <a:buFont typeface="+mj-lt"/>
              <a:buAutoNum type="arabicPeriod"/>
            </a:pPr>
            <a:r>
              <a:rPr lang="ar-KW" sz="2400" b="1" dirty="0" smtClean="0"/>
              <a:t>من المس</a:t>
            </a:r>
            <a:r>
              <a:rPr lang="ar-SA" sz="2400" b="1" dirty="0" smtClean="0"/>
              <a:t>ئ</a:t>
            </a:r>
            <a:r>
              <a:rPr lang="ar-KW" sz="2400" b="1" dirty="0" smtClean="0"/>
              <a:t>ول عن التعيينات </a:t>
            </a:r>
            <a:r>
              <a:rPr lang="ar-SA" sz="2400" b="1" dirty="0" smtClean="0"/>
              <a:t>هل هي </a:t>
            </a:r>
            <a:r>
              <a:rPr lang="ar-KW" sz="2400" b="1" dirty="0" smtClean="0"/>
              <a:t>الإدارة العليا</a:t>
            </a:r>
            <a:r>
              <a:rPr lang="ar-SA" sz="2400" b="1" dirty="0" smtClean="0"/>
              <a:t>, </a:t>
            </a:r>
            <a:r>
              <a:rPr lang="ar-KW" sz="2400" b="1" dirty="0" smtClean="0"/>
              <a:t>الفنيين</a:t>
            </a:r>
            <a:r>
              <a:rPr lang="ar-SA" sz="2400" b="1" dirty="0" smtClean="0"/>
              <a:t> أو </a:t>
            </a:r>
            <a:r>
              <a:rPr lang="ar-KW" sz="2400" b="1" dirty="0" smtClean="0"/>
              <a:t>آخرين</a:t>
            </a:r>
            <a:endParaRPr lang="ar-SA" sz="2400" b="1" dirty="0" smtClean="0"/>
          </a:p>
          <a:p>
            <a:pPr marL="624078" indent="-514350">
              <a:buFont typeface="+mj-lt"/>
              <a:buAutoNum type="arabicPeriod"/>
            </a:pPr>
            <a:r>
              <a:rPr lang="ar-KW" sz="2400" b="1" dirty="0" smtClean="0"/>
              <a:t>المهام والتوصيف : </a:t>
            </a:r>
            <a:endParaRPr lang="en-US" sz="2400" dirty="0" smtClean="0"/>
          </a:p>
          <a:p>
            <a:pPr marL="624078" lvl="0" indent="-514350">
              <a:buFont typeface="+mj-cs"/>
              <a:buAutoNum type="arabic1Minus"/>
            </a:pPr>
            <a:r>
              <a:rPr lang="ar-SA" sz="2000" b="1" dirty="0" smtClean="0">
                <a:solidFill>
                  <a:schemeClr val="accent1">
                    <a:lumMod val="75000"/>
                  </a:schemeClr>
                </a:solidFill>
              </a:rPr>
              <a:t>العمالة الإدارية			</a:t>
            </a:r>
            <a:r>
              <a:rPr lang="ar-SA" sz="1600" b="1" dirty="0" smtClean="0">
                <a:solidFill>
                  <a:schemeClr val="accent1">
                    <a:lumMod val="75000"/>
                  </a:schemeClr>
                </a:solidFill>
              </a:rPr>
              <a:t>ب- </a:t>
            </a:r>
            <a:r>
              <a:rPr lang="ar-SA" sz="2000" b="1" dirty="0" smtClean="0">
                <a:solidFill>
                  <a:schemeClr val="accent1">
                    <a:lumMod val="75000"/>
                  </a:schemeClr>
                </a:solidFill>
              </a:rPr>
              <a:t>	العمالة الفنية</a:t>
            </a:r>
          </a:p>
          <a:p>
            <a:pPr marL="624078" indent="-514350">
              <a:buNone/>
            </a:pPr>
            <a:r>
              <a:rPr lang="ar-SA" sz="1600" dirty="0" smtClean="0">
                <a:solidFill>
                  <a:schemeClr val="accent1">
                    <a:lumMod val="75000"/>
                  </a:schemeClr>
                </a:solidFill>
              </a:rPr>
              <a:t>ج-</a:t>
            </a:r>
            <a:r>
              <a:rPr lang="ar-SA" sz="2000" b="1" dirty="0" smtClean="0">
                <a:solidFill>
                  <a:schemeClr val="accent1">
                    <a:lumMod val="75000"/>
                  </a:schemeClr>
                </a:solidFill>
              </a:rPr>
              <a:t>      </a:t>
            </a:r>
            <a:r>
              <a:rPr lang="ar-KW" sz="2000" b="1" dirty="0" smtClean="0">
                <a:solidFill>
                  <a:schemeClr val="accent1">
                    <a:lumMod val="75000"/>
                  </a:schemeClr>
                </a:solidFill>
              </a:rPr>
              <a:t>تقديرك لمجموع الرواتب : ............ شهريا .................. سنويا</a:t>
            </a:r>
            <a:r>
              <a:rPr lang="ar-SA" sz="2000" b="1" dirty="0" smtClean="0">
                <a:solidFill>
                  <a:schemeClr val="accent1">
                    <a:lumMod val="75000"/>
                  </a:schemeClr>
                </a:solidFill>
              </a:rPr>
              <a:t> </a:t>
            </a:r>
          </a:p>
          <a:p>
            <a:pPr marL="624078" lvl="0" indent="-514350">
              <a:buNone/>
            </a:pPr>
            <a:endParaRPr lang="ar-SA" dirty="0" smtClean="0"/>
          </a:p>
          <a:p>
            <a:pPr marL="624078" lvl="0" indent="-514350">
              <a:buNone/>
            </a:pPr>
            <a:endParaRPr lang="ar-SA" dirty="0" smtClean="0"/>
          </a:p>
          <a:p>
            <a:pPr marL="624078" lvl="0" indent="-514350">
              <a:buNone/>
            </a:pPr>
            <a:endParaRPr lang="ar-SA" dirty="0" smtClean="0"/>
          </a:p>
          <a:p>
            <a:pPr marL="624078" lvl="0" indent="-514350">
              <a:buNone/>
            </a:pPr>
            <a:endParaRPr lang="ar-SA" sz="3600" dirty="0" smtClean="0"/>
          </a:p>
          <a:p>
            <a:pPr marL="624078" lvl="0" indent="-514350">
              <a:buNone/>
            </a:pPr>
            <a:r>
              <a:rPr lang="ar-KW" sz="1800" b="1" dirty="0" smtClean="0"/>
              <a:t>ملاحظة : يمكن الإضافة على الجدول </a:t>
            </a:r>
            <a:endParaRPr lang="en-US" sz="1800" dirty="0" smtClean="0"/>
          </a:p>
          <a:p>
            <a:pPr marL="624078" indent="-514350">
              <a:buFont typeface="+mj-lt"/>
              <a:buAutoNum type="arabicPeriod"/>
            </a:pPr>
            <a:endParaRPr lang="ar-SA" dirty="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عاشراً: الموارد البشرية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285720" y="4357694"/>
          <a:ext cx="8429682" cy="1854200"/>
        </p:xfrm>
        <a:graphic>
          <a:graphicData uri="http://schemas.openxmlformats.org/drawingml/2006/table">
            <a:tbl>
              <a:tblPr rtl="1" firstRow="1" bandRow="1">
                <a:tableStyleId>{5C22544A-7EE6-4342-B048-85BDC9FD1C3A}</a:tableStyleId>
              </a:tblPr>
              <a:tblGrid>
                <a:gridCol w="968299"/>
                <a:gridCol w="1475915"/>
                <a:gridCol w="1173513"/>
                <a:gridCol w="1408734"/>
                <a:gridCol w="2159306"/>
                <a:gridCol w="1243915"/>
              </a:tblGrid>
              <a:tr h="370840">
                <a:tc>
                  <a:txBody>
                    <a:bodyPr/>
                    <a:lstStyle/>
                    <a:p>
                      <a:pPr algn="ctr" rtl="1"/>
                      <a:r>
                        <a:rPr lang="ar-SA" dirty="0" smtClean="0"/>
                        <a:t>م</a:t>
                      </a:r>
                      <a:endParaRPr lang="ar-SA" dirty="0"/>
                    </a:p>
                  </a:txBody>
                  <a:tcPr/>
                </a:tc>
                <a:tc>
                  <a:txBody>
                    <a:bodyPr/>
                    <a:lstStyle/>
                    <a:p>
                      <a:pPr algn="ctr" rtl="1"/>
                      <a:r>
                        <a:rPr lang="ar-SA" dirty="0" smtClean="0"/>
                        <a:t>الوظيفة</a:t>
                      </a:r>
                      <a:endParaRPr lang="ar-SA" dirty="0"/>
                    </a:p>
                  </a:txBody>
                  <a:tcPr/>
                </a:tc>
                <a:tc>
                  <a:txBody>
                    <a:bodyPr/>
                    <a:lstStyle/>
                    <a:p>
                      <a:pPr algn="ctr" rtl="1"/>
                      <a:r>
                        <a:rPr lang="ar-SA" dirty="0" smtClean="0"/>
                        <a:t>الراتب</a:t>
                      </a:r>
                      <a:endParaRPr lang="ar-SA" dirty="0"/>
                    </a:p>
                  </a:txBody>
                  <a:tcPr/>
                </a:tc>
                <a:tc>
                  <a:txBody>
                    <a:bodyPr/>
                    <a:lstStyle/>
                    <a:p>
                      <a:pPr algn="ctr" rtl="1"/>
                      <a:r>
                        <a:rPr lang="ar-SA" dirty="0" smtClean="0"/>
                        <a:t>المهام</a:t>
                      </a:r>
                      <a:endParaRPr lang="ar-SA" dirty="0"/>
                    </a:p>
                  </a:txBody>
                  <a:tcPr/>
                </a:tc>
                <a:tc>
                  <a:txBody>
                    <a:bodyPr/>
                    <a:lstStyle/>
                    <a:p>
                      <a:pPr algn="ctr" rtl="1"/>
                      <a:r>
                        <a:rPr lang="ar-SA" dirty="0" smtClean="0"/>
                        <a:t>الشروط الواجب توافرها</a:t>
                      </a:r>
                      <a:endParaRPr lang="ar-SA" dirty="0"/>
                    </a:p>
                  </a:txBody>
                  <a:tcPr/>
                </a:tc>
                <a:tc>
                  <a:txBody>
                    <a:bodyPr/>
                    <a:lstStyle/>
                    <a:p>
                      <a:pPr algn="ctr" rtl="1"/>
                      <a:r>
                        <a:rPr lang="ar-SA" dirty="0" smtClean="0"/>
                        <a:t>موعد التعيين</a:t>
                      </a:r>
                      <a:endParaRPr lang="ar-SA" dirty="0"/>
                    </a:p>
                  </a:txBody>
                  <a:tcPr/>
                </a:tc>
              </a:tr>
              <a:tr h="370840">
                <a:tc>
                  <a:txBody>
                    <a:bodyPr/>
                    <a:lstStyle/>
                    <a:p>
                      <a:pPr algn="ctr" rtl="1"/>
                      <a:r>
                        <a:rPr lang="ar-SA" sz="1800" b="1" smtClean="0"/>
                        <a:t>1</a:t>
                      </a:r>
                      <a:endParaRPr lang="ar-SA" sz="18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sz="1800" b="1" smtClean="0"/>
                        <a:t>2</a:t>
                      </a:r>
                      <a:endParaRPr lang="ar-SA" sz="1800" b="1"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sz="1800" b="1" smtClean="0"/>
                        <a:t>3</a:t>
                      </a:r>
                      <a:endParaRPr lang="ar-SA" sz="18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sz="1800" b="1" dirty="0" smtClean="0"/>
                        <a:t>4</a:t>
                      </a:r>
                      <a:endParaRPr lang="ar-SA" sz="1800" b="1" dirty="0"/>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dirty="0"/>
                    </a:p>
                  </a:txBody>
                  <a:tcPr/>
                </a:tc>
              </a:tr>
            </a:tbl>
          </a:graphicData>
        </a:graphic>
      </p:graphicFrame>
      <p:pic>
        <p:nvPicPr>
          <p:cNvPr id="30722" name="Picture 2" descr="https://encrypted-tbn3.gstatic.com/images?q=tbn:ANd9GcRbz_jPj2Gp6Rt9HpmNeqWxjJ_pJNUXfmNG9m3xD8eYnBMUxk_gxrRi_HD-">
            <a:hlinkClick r:id="rId4"/>
          </p:cNvPr>
          <p:cNvPicPr>
            <a:picLocks noChangeAspect="1" noChangeArrowheads="1"/>
          </p:cNvPicPr>
          <p:nvPr/>
        </p:nvPicPr>
        <p:blipFill>
          <a:blip r:embed="rId5"/>
          <a:srcRect/>
          <a:stretch>
            <a:fillRect/>
          </a:stretch>
        </p:blipFill>
        <p:spPr bwMode="auto">
          <a:xfrm>
            <a:off x="0" y="1857364"/>
            <a:ext cx="2714612" cy="971552"/>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2844" y="1357298"/>
            <a:ext cx="8715436" cy="5357850"/>
          </a:xfrm>
        </p:spPr>
        <p:txBody>
          <a:bodyPr>
            <a:normAutofit fontScale="92500"/>
          </a:bodyPr>
          <a:lstStyle/>
          <a:p>
            <a:pPr lvl="0">
              <a:buNone/>
            </a:pPr>
            <a:r>
              <a:rPr lang="ar-SA" sz="1800" b="1" dirty="0" smtClean="0">
                <a:solidFill>
                  <a:schemeClr val="accent1">
                    <a:lumMod val="75000"/>
                  </a:schemeClr>
                </a:solidFill>
              </a:rPr>
              <a:t>6-</a:t>
            </a:r>
            <a:r>
              <a:rPr lang="ar-SA" b="1" dirty="0" smtClean="0">
                <a:solidFill>
                  <a:schemeClr val="accent1">
                    <a:lumMod val="75000"/>
                  </a:schemeClr>
                </a:solidFill>
              </a:rPr>
              <a:t> </a:t>
            </a:r>
            <a:r>
              <a:rPr lang="ar-KW" sz="2400" b="1" dirty="0" smtClean="0">
                <a:solidFill>
                  <a:schemeClr val="accent1">
                    <a:lumMod val="75000"/>
                  </a:schemeClr>
                </a:solidFill>
              </a:rPr>
              <a:t>الهيكل الإداري </a:t>
            </a:r>
            <a:r>
              <a:rPr lang="ar-KW" b="1" dirty="0" smtClean="0">
                <a:solidFill>
                  <a:schemeClr val="accent1">
                    <a:lumMod val="75000"/>
                  </a:schemeClr>
                </a:solidFill>
              </a:rPr>
              <a:t>:</a:t>
            </a:r>
            <a:r>
              <a:rPr lang="ar-KW" sz="2400" b="1" dirty="0" smtClean="0">
                <a:solidFill>
                  <a:schemeClr val="accent1">
                    <a:lumMod val="75000"/>
                  </a:schemeClr>
                </a:solidFill>
              </a:rPr>
              <a:t>    </a:t>
            </a:r>
            <a:endParaRPr lang="ar-SA" sz="2400" b="1" dirty="0" smtClean="0">
              <a:solidFill>
                <a:schemeClr val="accent1">
                  <a:lumMod val="75000"/>
                </a:schemeClr>
              </a:solidFill>
            </a:endParaRPr>
          </a:p>
          <a:p>
            <a:pPr lvl="0">
              <a:buNone/>
            </a:pPr>
            <a:r>
              <a:rPr lang="ar-KW" sz="2400" b="1" dirty="0" smtClean="0"/>
              <a:t>ارسم (في تقديرك) هيكلا للموارد البشرية وطريقة توزيعها</a:t>
            </a:r>
            <a:endParaRPr lang="ar-SA" sz="2400" b="1" dirty="0" smtClean="0"/>
          </a:p>
          <a:p>
            <a:pPr lvl="0">
              <a:buNone/>
            </a:pPr>
            <a:endParaRPr lang="ar-SA" sz="1000" b="1" dirty="0" smtClean="0"/>
          </a:p>
          <a:p>
            <a:pPr lvl="0">
              <a:buNone/>
            </a:pPr>
            <a:r>
              <a:rPr lang="ar-SA" sz="1600" b="1" dirty="0" smtClean="0">
                <a:solidFill>
                  <a:schemeClr val="accent1">
                    <a:lumMod val="75000"/>
                  </a:schemeClr>
                </a:solidFill>
              </a:rPr>
              <a:t>7-</a:t>
            </a:r>
            <a:r>
              <a:rPr lang="ar-SA" sz="2400" b="1" dirty="0" smtClean="0"/>
              <a:t> </a:t>
            </a:r>
            <a:r>
              <a:rPr lang="ar-KW" sz="2400" b="1" dirty="0" smtClean="0">
                <a:solidFill>
                  <a:schemeClr val="accent1">
                    <a:lumMod val="75000"/>
                  </a:schemeClr>
                </a:solidFill>
              </a:rPr>
              <a:t>السير الذاتية : </a:t>
            </a:r>
            <a:endParaRPr lang="ar-SA" sz="2400" b="1" dirty="0" smtClean="0">
              <a:solidFill>
                <a:schemeClr val="accent1">
                  <a:lumMod val="75000"/>
                </a:schemeClr>
              </a:solidFill>
            </a:endParaRPr>
          </a:p>
          <a:p>
            <a:pPr lvl="0">
              <a:buNone/>
            </a:pPr>
            <a:r>
              <a:rPr lang="ar-KW" sz="2400" b="1" dirty="0" smtClean="0"/>
              <a:t>أرفق بالدراسة السير الذاتية لصاحب المشروع والأشخاص الرئيسيين في الإدارة أو الخبراء والفنيين الذين تم التعاقد معهم (أو على وشك التعاقد معهم) </a:t>
            </a:r>
            <a:endParaRPr lang="ar-SA" sz="2400" b="1" dirty="0" smtClean="0"/>
          </a:p>
          <a:p>
            <a:pPr lvl="0">
              <a:buNone/>
            </a:pPr>
            <a:endParaRPr lang="en-US" sz="1000" dirty="0" smtClean="0">
              <a:solidFill>
                <a:schemeClr val="accent1">
                  <a:lumMod val="75000"/>
                </a:schemeClr>
              </a:solidFill>
            </a:endParaRPr>
          </a:p>
          <a:p>
            <a:pPr lvl="0">
              <a:buNone/>
            </a:pPr>
            <a:r>
              <a:rPr lang="ar-SA" sz="1600" b="1" dirty="0" smtClean="0">
                <a:solidFill>
                  <a:schemeClr val="accent1">
                    <a:lumMod val="75000"/>
                  </a:schemeClr>
                </a:solidFill>
              </a:rPr>
              <a:t>8-</a:t>
            </a:r>
            <a:r>
              <a:rPr lang="ar-SA" dirty="0" smtClean="0">
                <a:solidFill>
                  <a:schemeClr val="accent1">
                    <a:lumMod val="75000"/>
                  </a:schemeClr>
                </a:solidFill>
              </a:rPr>
              <a:t> </a:t>
            </a:r>
            <a:r>
              <a:rPr lang="ar-KW" sz="2400" b="1" dirty="0" smtClean="0">
                <a:solidFill>
                  <a:schemeClr val="accent1">
                    <a:lumMod val="75000"/>
                  </a:schemeClr>
                </a:solidFill>
              </a:rPr>
              <a:t>التعاقدات الخارجية  (</a:t>
            </a:r>
            <a:r>
              <a:rPr lang="en-US" sz="2400" b="1" dirty="0" smtClean="0">
                <a:solidFill>
                  <a:schemeClr val="accent1">
                    <a:lumMod val="75000"/>
                  </a:schemeClr>
                </a:solidFill>
              </a:rPr>
              <a:t>Outsourcing</a:t>
            </a:r>
            <a:r>
              <a:rPr lang="ar-KW" sz="2400" b="1" dirty="0" smtClean="0">
                <a:solidFill>
                  <a:schemeClr val="accent1">
                    <a:lumMod val="75000"/>
                  </a:schemeClr>
                </a:solidFill>
              </a:rPr>
              <a:t>)</a:t>
            </a:r>
            <a:endParaRPr lang="ar-SA" sz="2400" b="1" dirty="0" smtClean="0">
              <a:solidFill>
                <a:schemeClr val="accent1">
                  <a:lumMod val="75000"/>
                </a:schemeClr>
              </a:solidFill>
            </a:endParaRPr>
          </a:p>
          <a:p>
            <a:pPr>
              <a:buNone/>
            </a:pPr>
            <a:r>
              <a:rPr lang="ar-SA" sz="2400" b="1" dirty="0" smtClean="0"/>
              <a:t>هل ستوظف أم تتعاقد مع كل مما يلي : (أفرادا أو شركات) </a:t>
            </a:r>
            <a:endParaRPr lang="en-US" sz="2400" dirty="0" smtClean="0"/>
          </a:p>
          <a:p>
            <a:pPr>
              <a:buNone/>
            </a:pPr>
            <a:r>
              <a:rPr lang="ar-SA" sz="2400" b="1" dirty="0" smtClean="0"/>
              <a:t>(النصيحة العامة هي التعاقد الخارجي لكل ما هو ليس من صلب عملك </a:t>
            </a:r>
            <a:endParaRPr lang="en-US" sz="2400" dirty="0" smtClean="0"/>
          </a:p>
          <a:p>
            <a:pPr>
              <a:buNone/>
            </a:pPr>
            <a:r>
              <a:rPr lang="ar-SA" sz="2400" b="1" dirty="0" smtClean="0"/>
              <a:t>قانوني - محاسب - فني كمبيوتر - مواصلات - مورد ملابس موحدة - صيانة أجهزة - خبراء متخصصون - التدريب - التسويق - ضبط الجودة - التدقيق الإداري والمالي - أخرى</a:t>
            </a:r>
            <a:endParaRPr lang="en-US" sz="2400" dirty="0" smtClean="0"/>
          </a:p>
          <a:p>
            <a:pPr lvl="0">
              <a:buNone/>
            </a:pPr>
            <a:endParaRPr lang="ar-SA" sz="1000" b="1" dirty="0" smtClean="0">
              <a:solidFill>
                <a:schemeClr val="accent1">
                  <a:lumMod val="75000"/>
                </a:schemeClr>
              </a:solidFill>
            </a:endParaRPr>
          </a:p>
          <a:p>
            <a:pPr>
              <a:buNone/>
            </a:pPr>
            <a:r>
              <a:rPr lang="ar-SA" sz="1600" b="1" dirty="0" smtClean="0">
                <a:solidFill>
                  <a:schemeClr val="accent1">
                    <a:lumMod val="75000"/>
                  </a:schemeClr>
                </a:solidFill>
              </a:rPr>
              <a:t>9-</a:t>
            </a:r>
            <a:r>
              <a:rPr lang="ar-SA" sz="2400" b="1" dirty="0" smtClean="0">
                <a:solidFill>
                  <a:schemeClr val="accent1">
                    <a:lumMod val="75000"/>
                  </a:schemeClr>
                </a:solidFill>
              </a:rPr>
              <a:t> </a:t>
            </a:r>
            <a:r>
              <a:rPr lang="en-US" b="1" dirty="0" smtClean="0"/>
              <a:t> </a:t>
            </a:r>
            <a:r>
              <a:rPr lang="ar-KW" sz="2400" b="1" dirty="0" smtClean="0">
                <a:solidFill>
                  <a:schemeClr val="accent1">
                    <a:lumMod val="75000"/>
                  </a:schemeClr>
                </a:solidFill>
              </a:rPr>
              <a:t>العمالة الوطنية  إذا كانت القوانين تلزمك بنسبة معينة من العمالة الوطنية فكيف </a:t>
            </a:r>
            <a:endParaRPr lang="ar-SA" sz="2400" b="1" dirty="0" smtClean="0">
              <a:solidFill>
                <a:schemeClr val="accent1">
                  <a:lumMod val="75000"/>
                </a:schemeClr>
              </a:solidFill>
            </a:endParaRPr>
          </a:p>
          <a:p>
            <a:pPr>
              <a:buNone/>
            </a:pPr>
            <a:r>
              <a:rPr lang="ar-KW" sz="2400" b="1" dirty="0" smtClean="0">
                <a:solidFill>
                  <a:schemeClr val="accent1">
                    <a:lumMod val="75000"/>
                  </a:schemeClr>
                </a:solidFill>
              </a:rPr>
              <a:t>ستلتزم </a:t>
            </a:r>
            <a:r>
              <a:rPr lang="ar-KW" sz="2400" b="1" dirty="0" err="1" smtClean="0">
                <a:solidFill>
                  <a:schemeClr val="accent1">
                    <a:lumMod val="75000"/>
                  </a:schemeClr>
                </a:solidFill>
              </a:rPr>
              <a:t>بها</a:t>
            </a:r>
            <a:r>
              <a:rPr lang="ar-SA" sz="2400" b="1" dirty="0" smtClean="0">
                <a:solidFill>
                  <a:schemeClr val="accent1">
                    <a:lumMod val="75000"/>
                  </a:schemeClr>
                </a:solidFill>
              </a:rPr>
              <a:t> </a:t>
            </a:r>
            <a:r>
              <a:rPr lang="ar-KW" sz="2400" b="1" dirty="0" smtClean="0">
                <a:solidFill>
                  <a:schemeClr val="accent1">
                    <a:lumMod val="75000"/>
                  </a:schemeClr>
                </a:solidFill>
              </a:rPr>
              <a:t>؟ </a:t>
            </a:r>
            <a:endParaRPr lang="en-US" dirty="0" smtClean="0">
              <a:solidFill>
                <a:schemeClr val="accent1">
                  <a:lumMod val="75000"/>
                </a:schemeClr>
              </a:solidFill>
            </a:endParaRPr>
          </a:p>
          <a:p>
            <a:pPr lvl="0">
              <a:buNone/>
            </a:pPr>
            <a:endParaRPr lang="en-US" dirty="0" smtClean="0">
              <a:solidFill>
                <a:schemeClr val="accent1">
                  <a:lumMod val="75000"/>
                </a:schemeClr>
              </a:solidFill>
            </a:endParaRPr>
          </a:p>
          <a:p>
            <a:pPr>
              <a:buNone/>
            </a:pPr>
            <a:endParaRPr lang="ar-SA" dirty="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SA" dirty="0" smtClean="0">
                <a:solidFill>
                  <a:schemeClr val="accent1">
                    <a:lumMod val="75000"/>
                  </a:schemeClr>
                </a:solidFill>
              </a:rPr>
              <a:t>الموارد البشرية</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29698" name="Picture 2" descr="https://encrypted-tbn0.gstatic.com/images?q=tbn:ANd9GcRTudrI0STI39nb0m4d0UYn2froQ5uIXWvTp0IHs_jUepb-1ULAnOBZn7g">
            <a:hlinkClick r:id="rId4"/>
          </p:cNvPr>
          <p:cNvPicPr>
            <a:picLocks noChangeAspect="1" noChangeArrowheads="1"/>
          </p:cNvPicPr>
          <p:nvPr/>
        </p:nvPicPr>
        <p:blipFill>
          <a:blip r:embed="rId5"/>
          <a:srcRect/>
          <a:stretch>
            <a:fillRect/>
          </a:stretch>
        </p:blipFill>
        <p:spPr bwMode="auto">
          <a:xfrm>
            <a:off x="500034" y="1357298"/>
            <a:ext cx="2643206" cy="135732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dirty="0" smtClean="0"/>
              <a:t>مزايا العمل الخاص</a:t>
            </a:r>
            <a:endParaRPr lang="ar-SA" sz="4400" dirty="0"/>
          </a:p>
        </p:txBody>
      </p:sp>
      <p:pic>
        <p:nvPicPr>
          <p:cNvPr id="4"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4" cstate="print"/>
          <a:stretch>
            <a:fillRect/>
          </a:stretch>
        </p:blipFill>
        <p:spPr>
          <a:xfrm>
            <a:off x="7882914" y="0"/>
            <a:ext cx="1261086" cy="1447800"/>
          </a:xfrm>
          <a:prstGeom prst="rect">
            <a:avLst/>
          </a:prstGeom>
        </p:spPr>
      </p:pic>
      <p:sp>
        <p:nvSpPr>
          <p:cNvPr id="6" name="مخطط انسيابي: معالجة معرّفة مسبقاً 5"/>
          <p:cNvSpPr/>
          <p:nvPr/>
        </p:nvSpPr>
        <p:spPr>
          <a:xfrm>
            <a:off x="5286380" y="1643050"/>
            <a:ext cx="3357586" cy="4143404"/>
          </a:xfrm>
          <a:prstGeom prst="flowChartPredefinedProcess">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3200" b="1" dirty="0" smtClean="0"/>
              <a:t>العمل الخاص بك يعطيك:</a:t>
            </a:r>
          </a:p>
          <a:p>
            <a:pPr algn="ctr">
              <a:buFont typeface="Wingdings" pitchFamily="2" charset="2"/>
              <a:buChar char="v"/>
            </a:pPr>
            <a:r>
              <a:rPr lang="ar-SA" sz="3200" b="1" dirty="0" smtClean="0"/>
              <a:t>حرية</a:t>
            </a:r>
          </a:p>
          <a:p>
            <a:pPr algn="ctr">
              <a:buFont typeface="Wingdings" pitchFamily="2" charset="2"/>
              <a:buChar char="v"/>
            </a:pPr>
            <a:r>
              <a:rPr lang="ar-SA" sz="3200" b="1" dirty="0" smtClean="0"/>
              <a:t>قرار</a:t>
            </a:r>
          </a:p>
          <a:p>
            <a:pPr algn="ctr">
              <a:buFont typeface="Wingdings" pitchFamily="2" charset="2"/>
              <a:buChar char="v"/>
            </a:pPr>
            <a:r>
              <a:rPr lang="ar-SA" sz="3200" b="1" dirty="0" smtClean="0"/>
              <a:t>ملكية</a:t>
            </a:r>
          </a:p>
          <a:p>
            <a:pPr algn="ctr">
              <a:buFont typeface="Wingdings" pitchFamily="2" charset="2"/>
              <a:buChar char="v"/>
            </a:pPr>
            <a:r>
              <a:rPr lang="ar-SA" sz="3200" b="1" dirty="0" smtClean="0"/>
              <a:t>دخل</a:t>
            </a:r>
            <a:endParaRPr lang="ar-SA" sz="3200" b="1" dirty="0"/>
          </a:p>
        </p:txBody>
      </p:sp>
      <p:sp>
        <p:nvSpPr>
          <p:cNvPr id="7" name="مخطط انسيابي: معالجة معرّفة مسبقاً 6"/>
          <p:cNvSpPr/>
          <p:nvPr/>
        </p:nvSpPr>
        <p:spPr>
          <a:xfrm>
            <a:off x="1285852" y="1714488"/>
            <a:ext cx="3343292" cy="4143404"/>
          </a:xfrm>
          <a:prstGeom prst="flowChartPredefinedProcess">
            <a:avLst/>
          </a:prstGeom>
        </p:spPr>
        <p:style>
          <a:lnRef idx="1">
            <a:schemeClr val="accent1"/>
          </a:lnRef>
          <a:fillRef idx="2">
            <a:schemeClr val="accent1"/>
          </a:fillRef>
          <a:effectRef idx="1">
            <a:schemeClr val="accent1"/>
          </a:effectRef>
          <a:fontRef idx="minor">
            <a:schemeClr val="dk1"/>
          </a:fontRef>
        </p:style>
        <p:txBody>
          <a:bodyPr rtlCol="1" anchor="ctr"/>
          <a:lstStyle/>
          <a:p>
            <a:r>
              <a:rPr lang="ar-SA" sz="3200" b="1" dirty="0" smtClean="0"/>
              <a:t>العمل الخاص بك يتطلب منك:</a:t>
            </a:r>
          </a:p>
          <a:p>
            <a:pPr marL="514350" indent="-514350" algn="ctr">
              <a:buFont typeface="Wingdings" pitchFamily="2" charset="2"/>
              <a:buChar char="v"/>
            </a:pPr>
            <a:r>
              <a:rPr lang="ar-SA" sz="3200" b="1" dirty="0" smtClean="0"/>
              <a:t>جهد</a:t>
            </a:r>
          </a:p>
          <a:p>
            <a:pPr marL="514350" indent="-514350" algn="ctr">
              <a:buFont typeface="Wingdings" pitchFamily="2" charset="2"/>
              <a:buChar char="v"/>
            </a:pPr>
            <a:r>
              <a:rPr lang="ar-SA" sz="3200" b="1" dirty="0" smtClean="0"/>
              <a:t>وقت</a:t>
            </a:r>
          </a:p>
          <a:p>
            <a:pPr marL="514350" indent="-514350" algn="ctr">
              <a:buFont typeface="Wingdings" pitchFamily="2" charset="2"/>
              <a:buChar char="v"/>
            </a:pPr>
            <a:r>
              <a:rPr lang="ar-SA" sz="3200" b="1" dirty="0" smtClean="0"/>
              <a:t>تفكير</a:t>
            </a:r>
          </a:p>
          <a:p>
            <a:pPr marL="514350" indent="-514350" algn="ctr">
              <a:buFont typeface="Wingdings" pitchFamily="2" charset="2"/>
              <a:buChar char="v"/>
            </a:pPr>
            <a:r>
              <a:rPr lang="ar-SA" sz="3200" b="1" dirty="0" smtClean="0"/>
              <a:t>إصرار</a:t>
            </a:r>
            <a:endParaRPr lang="ar-SA" sz="3200" b="1" dirty="0"/>
          </a:p>
        </p:txBody>
      </p:sp>
      <p:pic>
        <p:nvPicPr>
          <p:cNvPr id="57346" name="Picture 2" descr="https://encrypted-tbn3.gstatic.com/images?q=tbn:ANd9GcQEVnsVzzW3n-k2cPAlUGKiHmrq6tFcVfNLJ-wzVycw6NwmDndRcV7330E">
            <a:hlinkClick r:id="rId5"/>
          </p:cNvPr>
          <p:cNvPicPr>
            <a:picLocks noChangeAspect="1" noChangeArrowheads="1"/>
          </p:cNvPicPr>
          <p:nvPr/>
        </p:nvPicPr>
        <p:blipFill>
          <a:blip r:embed="rId6"/>
          <a:srcRect/>
          <a:stretch>
            <a:fillRect/>
          </a:stretch>
        </p:blipFill>
        <p:spPr bwMode="auto">
          <a:xfrm>
            <a:off x="4429124" y="5929331"/>
            <a:ext cx="4714876" cy="928670"/>
          </a:xfrm>
          <a:prstGeom prst="rect">
            <a:avLst/>
          </a:prstGeom>
          <a:noFill/>
        </p:spPr>
      </p:pic>
      <p:pic>
        <p:nvPicPr>
          <p:cNvPr id="57348" name="Picture 4" descr="https://encrypted-tbn3.gstatic.com/images?q=tbn:ANd9GcRaVhZqMQyrkaiZLvVLAjSriDUWzUFT26shgsgu6MK7KPhzhW4uQW_8AA">
            <a:hlinkClick r:id="rId7"/>
          </p:cNvPr>
          <p:cNvPicPr>
            <a:picLocks noChangeAspect="1" noChangeArrowheads="1"/>
          </p:cNvPicPr>
          <p:nvPr/>
        </p:nvPicPr>
        <p:blipFill>
          <a:blip r:embed="rId8"/>
          <a:srcRect/>
          <a:stretch>
            <a:fillRect/>
          </a:stretch>
        </p:blipFill>
        <p:spPr bwMode="auto">
          <a:xfrm>
            <a:off x="6572264" y="285728"/>
            <a:ext cx="1133475" cy="1028701"/>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162382"/>
          </a:xfrm>
        </p:spPr>
        <p:txBody>
          <a:bodyPr>
            <a:normAutofit fontScale="92500" lnSpcReduction="10000"/>
          </a:bodyPr>
          <a:lstStyle/>
          <a:p>
            <a:pPr lvl="0">
              <a:buNone/>
            </a:pPr>
            <a:r>
              <a:rPr lang="ar-SA" sz="1600" b="1" dirty="0" smtClean="0">
                <a:solidFill>
                  <a:schemeClr val="accent1">
                    <a:lumMod val="75000"/>
                  </a:schemeClr>
                </a:solidFill>
              </a:rPr>
              <a:t>10-</a:t>
            </a:r>
            <a:r>
              <a:rPr lang="ar-SA" dirty="0" smtClean="0">
                <a:solidFill>
                  <a:schemeClr val="accent1">
                    <a:lumMod val="75000"/>
                  </a:schemeClr>
                </a:solidFill>
              </a:rPr>
              <a:t> </a:t>
            </a:r>
            <a:r>
              <a:rPr lang="ar-KW" sz="2400" b="1" dirty="0" smtClean="0">
                <a:solidFill>
                  <a:schemeClr val="accent1">
                    <a:lumMod val="75000"/>
                  </a:schemeClr>
                </a:solidFill>
              </a:rPr>
              <a:t>إدارة شئون الموظفين  </a:t>
            </a:r>
            <a:r>
              <a:rPr lang="en-US" sz="2400" b="1" dirty="0" smtClean="0">
                <a:solidFill>
                  <a:schemeClr val="accent1">
                    <a:lumMod val="75000"/>
                  </a:schemeClr>
                </a:solidFill>
              </a:rPr>
              <a:t>Personnel</a:t>
            </a:r>
            <a:endParaRPr lang="en-US" dirty="0" smtClean="0">
              <a:solidFill>
                <a:schemeClr val="accent1">
                  <a:lumMod val="75000"/>
                </a:schemeClr>
              </a:solidFill>
            </a:endParaRPr>
          </a:p>
          <a:p>
            <a:pPr marL="624078" lvl="0" indent="-514350">
              <a:buFont typeface="+mj-cs"/>
              <a:buAutoNum type="arabic1Minus"/>
            </a:pPr>
            <a:r>
              <a:rPr lang="ar-SA" sz="2200" b="1" dirty="0" smtClean="0"/>
              <a:t>قسم شئون الموظفين (من الذي سيدير هذه المهمة؟)</a:t>
            </a:r>
            <a:endParaRPr lang="en-US" sz="2200" dirty="0" smtClean="0"/>
          </a:p>
          <a:p>
            <a:pPr marL="624078" lvl="0" indent="-514350">
              <a:buFont typeface="+mj-cs"/>
              <a:buAutoNum type="arabic1Minus"/>
            </a:pPr>
            <a:r>
              <a:rPr lang="ar-SA" sz="2200" b="1" dirty="0" smtClean="0"/>
              <a:t>لائحة شئون الموظفين : حقوق، واجبات، نظام تقييم، نظام فصل، </a:t>
            </a:r>
            <a:r>
              <a:rPr lang="ar-SA" sz="2200" b="1" dirty="0" err="1" smtClean="0"/>
              <a:t>إقامات</a:t>
            </a:r>
            <a:r>
              <a:rPr lang="ar-SA" sz="2200" b="1" dirty="0" smtClean="0"/>
              <a:t>، إجازات...الخ  (أرفقها إن وجدت)</a:t>
            </a:r>
            <a:endParaRPr lang="en-US" sz="2200" dirty="0" smtClean="0"/>
          </a:p>
          <a:p>
            <a:pPr marL="624078" lvl="0" indent="-514350">
              <a:buFont typeface="+mj-cs"/>
              <a:buAutoNum type="arabic1Minus"/>
            </a:pPr>
            <a:r>
              <a:rPr lang="ar-SA" sz="2200" b="1" dirty="0" smtClean="0"/>
              <a:t>جدول الرواتب والترقيات والمكافآت ونهاية الخدمة (أرفقه إن وجد)</a:t>
            </a:r>
            <a:endParaRPr lang="en-US" sz="2200" dirty="0" smtClean="0"/>
          </a:p>
          <a:p>
            <a:pPr marL="624078" lvl="0" indent="-514350">
              <a:buFont typeface="+mj-cs"/>
              <a:buAutoNum type="arabic1Minus"/>
            </a:pPr>
            <a:r>
              <a:rPr lang="ar-SA" sz="2200" b="1" dirty="0" smtClean="0"/>
              <a:t>التأمين الصحي</a:t>
            </a:r>
          </a:p>
          <a:p>
            <a:pPr marL="624078" lvl="0" indent="-514350">
              <a:buNone/>
            </a:pPr>
            <a:endParaRPr lang="ar-SA" sz="2200" b="1" dirty="0" smtClean="0"/>
          </a:p>
          <a:p>
            <a:pPr marL="624078" indent="-514350">
              <a:buNone/>
            </a:pPr>
            <a:r>
              <a:rPr lang="ar-SA" sz="1600" b="1" dirty="0" smtClean="0">
                <a:solidFill>
                  <a:schemeClr val="accent1">
                    <a:lumMod val="75000"/>
                  </a:schemeClr>
                </a:solidFill>
              </a:rPr>
              <a:t>11- </a:t>
            </a:r>
            <a:r>
              <a:rPr lang="ar-KW" sz="2400" b="1" dirty="0" smtClean="0">
                <a:solidFill>
                  <a:schemeClr val="accent1">
                    <a:lumMod val="75000"/>
                  </a:schemeClr>
                </a:solidFill>
              </a:rPr>
              <a:t>ا</a:t>
            </a:r>
            <a:r>
              <a:rPr lang="ar-KW" sz="2600" b="1" dirty="0" smtClean="0">
                <a:solidFill>
                  <a:schemeClr val="accent1">
                    <a:lumMod val="75000"/>
                  </a:schemeClr>
                </a:solidFill>
              </a:rPr>
              <a:t>لتدريب</a:t>
            </a:r>
            <a:endParaRPr lang="ar-SA" sz="2400" b="1" dirty="0" smtClean="0">
              <a:solidFill>
                <a:schemeClr val="accent1">
                  <a:lumMod val="75000"/>
                </a:schemeClr>
              </a:solidFill>
            </a:endParaRPr>
          </a:p>
          <a:p>
            <a:pPr marL="566928" lvl="0" indent="-457200">
              <a:buFont typeface="+mj-cs"/>
              <a:buAutoNum type="arabic1Minus"/>
            </a:pPr>
            <a:r>
              <a:rPr lang="ar-SA" sz="2400" b="1" dirty="0" smtClean="0"/>
              <a:t>قسم التدريب (من الذي سيديره؟، ومن سيقدم التدريب؟)</a:t>
            </a:r>
            <a:endParaRPr lang="en-US" sz="2400" dirty="0" smtClean="0"/>
          </a:p>
          <a:p>
            <a:pPr marL="566928" lvl="0" indent="-457200">
              <a:buFont typeface="+mj-cs"/>
              <a:buAutoNum type="arabic1Minus"/>
            </a:pPr>
            <a:r>
              <a:rPr lang="ar-SA" sz="2400" b="1" dirty="0" smtClean="0"/>
              <a:t>نظام التدريب (أرفقه إن وجد)</a:t>
            </a:r>
            <a:endParaRPr lang="en-US" sz="2400" dirty="0" smtClean="0"/>
          </a:p>
          <a:p>
            <a:pPr marL="566928" lvl="0" indent="-457200">
              <a:buFont typeface="+mj-cs"/>
              <a:buAutoNum type="arabic1Minus"/>
            </a:pPr>
            <a:r>
              <a:rPr lang="ar-SA" sz="2400" b="1" dirty="0" smtClean="0"/>
              <a:t>ضبط الجودة والعائد على التدريب (أرفقه إن وجد)    </a:t>
            </a:r>
            <a:endParaRPr lang="en-US" sz="2400" dirty="0" smtClean="0"/>
          </a:p>
          <a:p>
            <a:pPr>
              <a:buNone/>
            </a:pPr>
            <a:r>
              <a:rPr lang="ar-SA" sz="2400" b="1" dirty="0" smtClean="0"/>
              <a:t>ملاحظة : للمستوى المتميز من التدريب : </a:t>
            </a:r>
            <a:endParaRPr lang="en-US" sz="2400" dirty="0" smtClean="0"/>
          </a:p>
          <a:p>
            <a:pPr marL="566928" lvl="0" indent="-457200">
              <a:buFont typeface="+mj-lt"/>
              <a:buAutoNum type="arabicParenR"/>
            </a:pPr>
            <a:r>
              <a:rPr lang="ar-SA" sz="2400" b="1" dirty="0" smtClean="0"/>
              <a:t>ميزانية التدريب لا تقل عن 3% من المصاريف العمومية</a:t>
            </a:r>
            <a:endParaRPr lang="en-US" sz="2400" dirty="0" smtClean="0"/>
          </a:p>
          <a:p>
            <a:pPr marL="566928" lvl="0" indent="-457200">
              <a:buFont typeface="+mj-lt"/>
              <a:buAutoNum type="arabicParenR"/>
            </a:pPr>
            <a:r>
              <a:rPr lang="ar-SA" sz="2400" b="1" dirty="0" smtClean="0"/>
              <a:t>كل موظف يحصل على 45 ساعة تدريب سنويا في جميع المستويات )</a:t>
            </a:r>
            <a:endParaRPr lang="en-US" sz="2400" b="1" dirty="0" smtClean="0">
              <a:solidFill>
                <a:schemeClr val="accent1">
                  <a:lumMod val="75000"/>
                </a:schemeClr>
              </a:solidFill>
            </a:endParaRPr>
          </a:p>
          <a:p>
            <a:pPr marL="624078" lvl="0" indent="-514350">
              <a:buNone/>
            </a:pPr>
            <a:endParaRPr lang="en-US" sz="2200" dirty="0" smtClean="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تابع</a:t>
            </a:r>
            <a:r>
              <a:rPr lang="ar-SA" dirty="0" smtClean="0"/>
              <a:t> </a:t>
            </a:r>
            <a:r>
              <a:rPr lang="ar-SA" dirty="0" smtClean="0">
                <a:solidFill>
                  <a:schemeClr val="accent1">
                    <a:lumMod val="75000"/>
                  </a:schemeClr>
                </a:solidFill>
              </a:rPr>
              <a:t>الموارد البشرية</a:t>
            </a: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4" descr="http://2.bp.blogspot.com/_-WAZxUTleRo/TRbe8QUAqcI/AAAAAAAAARA/cvFUgvM_lFc/s1600/sp_vs_w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143248"/>
            <a:ext cx="4643438" cy="10668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481328"/>
            <a:ext cx="8229600" cy="5019506"/>
          </a:xfrm>
        </p:spPr>
        <p:txBody>
          <a:bodyPr>
            <a:normAutofit fontScale="92500" lnSpcReduction="10000"/>
          </a:bodyPr>
          <a:lstStyle/>
          <a:p>
            <a:pPr>
              <a:buNone/>
            </a:pPr>
            <a:r>
              <a:rPr lang="ar-KW" b="1" dirty="0" smtClean="0"/>
              <a:t>ما الجديد لدينا ( مما ليس لدى كل منافسينا في سوقنا ) في الأمور التالية أو بعضها على الأقل : </a:t>
            </a:r>
            <a:endParaRPr lang="en-US" dirty="0" smtClean="0"/>
          </a:p>
          <a:p>
            <a:pPr>
              <a:buNone/>
            </a:pPr>
            <a:r>
              <a:rPr lang="ar-KW" b="1" dirty="0" smtClean="0"/>
              <a:t>النصيحة العامة: إبداع سنوي رئيسي واحد يبرز للجمهور في أي من هذه المجالات، أفضل من الكثير من الإبداعات الصغيرة، وخاصة التي لا تظهر للجمهور</a:t>
            </a:r>
            <a:endParaRPr lang="en-US" dirty="0" smtClean="0"/>
          </a:p>
          <a:p>
            <a:pPr marL="624078" lvl="0" indent="-514350">
              <a:buFont typeface="+mj-lt"/>
              <a:buAutoNum type="arabicPeriod"/>
            </a:pPr>
            <a:r>
              <a:rPr lang="ar-KW" b="1" dirty="0" smtClean="0"/>
              <a:t>الخدمات أو المنتجات</a:t>
            </a:r>
            <a:endParaRPr lang="en-US" dirty="0" smtClean="0"/>
          </a:p>
          <a:p>
            <a:pPr marL="624078" lvl="0" indent="-514350">
              <a:buFont typeface="+mj-lt"/>
              <a:buAutoNum type="arabicPeriod"/>
            </a:pPr>
            <a:r>
              <a:rPr lang="ar-KW" b="1" dirty="0" smtClean="0"/>
              <a:t>الأنشطة</a:t>
            </a:r>
            <a:endParaRPr lang="en-US" dirty="0" smtClean="0"/>
          </a:p>
          <a:p>
            <a:pPr marL="624078" lvl="0" indent="-514350">
              <a:buFont typeface="+mj-lt"/>
              <a:buAutoNum type="arabicPeriod"/>
            </a:pPr>
            <a:r>
              <a:rPr lang="ar-KW" b="1" dirty="0" smtClean="0"/>
              <a:t>التقنية</a:t>
            </a:r>
            <a:endParaRPr lang="en-US" dirty="0" smtClean="0"/>
          </a:p>
          <a:p>
            <a:pPr marL="624078" lvl="0" indent="-514350">
              <a:buFont typeface="+mj-lt"/>
              <a:buAutoNum type="arabicPeriod"/>
            </a:pPr>
            <a:r>
              <a:rPr lang="ar-KW" b="1" dirty="0" smtClean="0"/>
              <a:t>المقر</a:t>
            </a:r>
            <a:endParaRPr lang="en-US" dirty="0" smtClean="0"/>
          </a:p>
          <a:p>
            <a:pPr marL="624078" lvl="0" indent="-514350">
              <a:buFont typeface="+mj-lt"/>
              <a:buAutoNum type="arabicPeriod"/>
            </a:pPr>
            <a:r>
              <a:rPr lang="ar-KW" b="1" dirty="0" smtClean="0"/>
              <a:t>التسويق</a:t>
            </a:r>
            <a:endParaRPr lang="en-US" dirty="0" smtClean="0"/>
          </a:p>
          <a:p>
            <a:pPr marL="624078" lvl="0" indent="-514350">
              <a:buFont typeface="+mj-lt"/>
              <a:buAutoNum type="arabicPeriod"/>
            </a:pPr>
            <a:r>
              <a:rPr lang="ar-KW" b="1" dirty="0" smtClean="0"/>
              <a:t>الموارد البشرية والإدارة</a:t>
            </a:r>
            <a:endParaRPr lang="en-US" dirty="0" smtClean="0"/>
          </a:p>
          <a:p>
            <a:pPr marL="624078" lvl="0" indent="-514350">
              <a:buFont typeface="+mj-lt"/>
              <a:buAutoNum type="arabicPeriod"/>
            </a:pPr>
            <a:r>
              <a:rPr lang="ar-KW" b="1" dirty="0" smtClean="0"/>
              <a:t>التدريب</a:t>
            </a:r>
            <a:endParaRPr lang="en-US" dirty="0" smtClean="0"/>
          </a:p>
          <a:p>
            <a:pPr marL="624078" lvl="0" indent="-514350">
              <a:buFont typeface="+mj-lt"/>
              <a:buAutoNum type="arabicPeriod"/>
            </a:pPr>
            <a:r>
              <a:rPr lang="ar-KW" b="1" dirty="0" smtClean="0"/>
              <a:t>أمور أخرى</a:t>
            </a:r>
            <a:endParaRPr lang="en-US" dirty="0" smtClean="0"/>
          </a:p>
          <a:p>
            <a:pPr>
              <a:buNone/>
            </a:pPr>
            <a:endParaRPr lang="ar-SA" dirty="0"/>
          </a:p>
        </p:txBody>
      </p:sp>
      <p:sp>
        <p:nvSpPr>
          <p:cNvPr id="3" name="عنوان 2"/>
          <p:cNvSpPr>
            <a:spLocks noGrp="1"/>
          </p:cNvSpPr>
          <p:nvPr>
            <p:ph type="title"/>
          </p:nvPr>
        </p:nvSpPr>
        <p:spPr/>
        <p:txBody>
          <a:bodyPr/>
          <a:lstStyle/>
          <a:p>
            <a:pPr algn="ctr"/>
            <a:r>
              <a:rPr lang="ar-SA" dirty="0" smtClean="0">
                <a:solidFill>
                  <a:schemeClr val="accent1">
                    <a:lumMod val="75000"/>
                  </a:schemeClr>
                </a:solidFill>
              </a:rPr>
              <a:t>الحادي عشر: الإبداع</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pic>
        <p:nvPicPr>
          <p:cNvPr id="6" name="Picture 6" descr="http://englishbookgeorgia.com/blogebg/wp-content/uploads/2014/07/pmo-fact-find.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946399"/>
            <a:ext cx="5429256" cy="27686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dirty="0" smtClean="0"/>
          </a:p>
          <a:p>
            <a:endParaRPr lang="ar-SA" dirty="0" smtClean="0"/>
          </a:p>
          <a:p>
            <a:r>
              <a:rPr lang="ar-SA" sz="3000" b="1" dirty="0" smtClean="0">
                <a:effectLst>
                  <a:outerShdw blurRad="38100" dist="38100" dir="2700000" algn="tl">
                    <a:srgbClr val="000000">
                      <a:alpha val="43137"/>
                    </a:srgbClr>
                  </a:outerShdw>
                </a:effectLst>
              </a:rPr>
              <a:t>قومي بدراسة </a:t>
            </a:r>
          </a:p>
          <a:p>
            <a:pPr>
              <a:buNone/>
            </a:pPr>
            <a:endParaRPr lang="ar-SA" sz="1200" b="1" dirty="0" smtClean="0">
              <a:effectLst>
                <a:outerShdw blurRad="38100" dist="38100" dir="2700000" algn="tl">
                  <a:srgbClr val="000000">
                    <a:alpha val="43137"/>
                  </a:srgbClr>
                </a:outerShdw>
              </a:effectLst>
            </a:endParaRPr>
          </a:p>
          <a:p>
            <a:pPr>
              <a:buFont typeface="Arial" pitchFamily="34" charset="0"/>
              <a:buChar char="•"/>
            </a:pPr>
            <a:r>
              <a:rPr lang="ar-KW" sz="3000" b="1" dirty="0" smtClean="0">
                <a:effectLst>
                  <a:outerShdw blurRad="38100" dist="38100" dir="2700000" algn="tl">
                    <a:srgbClr val="000000">
                      <a:alpha val="43137"/>
                    </a:srgbClr>
                  </a:outerShdw>
                </a:effectLst>
              </a:rPr>
              <a:t>الوضع القانوني لمشروع</a:t>
            </a:r>
            <a:r>
              <a:rPr lang="ar-SA" sz="3000" b="1" dirty="0" smtClean="0">
                <a:effectLst>
                  <a:outerShdw blurRad="38100" dist="38100" dir="2700000" algn="tl">
                    <a:srgbClr val="000000">
                      <a:alpha val="43137"/>
                    </a:srgbClr>
                  </a:outerShdw>
                </a:effectLst>
              </a:rPr>
              <a:t>ك؟</a:t>
            </a:r>
          </a:p>
          <a:p>
            <a:pPr>
              <a:buFont typeface="Arial" pitchFamily="34" charset="0"/>
              <a:buChar char="•"/>
            </a:pPr>
            <a:r>
              <a:rPr lang="ar-SA" sz="3000" b="1" dirty="0" smtClean="0">
                <a:effectLst>
                  <a:outerShdw blurRad="38100" dist="38100" dir="2700000" algn="tl">
                    <a:srgbClr val="000000">
                      <a:alpha val="43137"/>
                    </a:srgbClr>
                  </a:outerShdw>
                </a:effectLst>
              </a:rPr>
              <a:t>الموارد البشرية التابعة </a:t>
            </a:r>
            <a:r>
              <a:rPr lang="ar-SA" sz="3000" b="1" dirty="0" err="1" smtClean="0">
                <a:effectLst>
                  <a:outerShdw blurRad="38100" dist="38100" dir="2700000" algn="tl">
                    <a:srgbClr val="000000">
                      <a:alpha val="43137"/>
                    </a:srgbClr>
                  </a:outerShdw>
                </a:effectLst>
              </a:rPr>
              <a:t>لك</a:t>
            </a:r>
            <a:r>
              <a:rPr lang="ar-SA" sz="3000" b="1" dirty="0" smtClean="0">
                <a:effectLst>
                  <a:outerShdw blurRad="38100" dist="38100" dir="2700000" algn="tl">
                    <a:srgbClr val="000000">
                      <a:alpha val="43137"/>
                    </a:srgbClr>
                  </a:outerShdw>
                </a:effectLst>
              </a:rPr>
              <a:t>؟</a:t>
            </a:r>
          </a:p>
          <a:p>
            <a:endParaRPr lang="ar-SA" sz="3000" b="1" dirty="0" smtClean="0">
              <a:effectLst>
                <a:outerShdw blurRad="38100" dist="38100" dir="2700000" algn="tl">
                  <a:srgbClr val="000000">
                    <a:alpha val="43137"/>
                  </a:srgbClr>
                </a:outerShdw>
              </a:effectLst>
            </a:endParaRPr>
          </a:p>
          <a:p>
            <a:r>
              <a:rPr lang="ar-SA" sz="3000" b="1" dirty="0" smtClean="0">
                <a:effectLst>
                  <a:outerShdw blurRad="38100" dist="38100" dir="2700000" algn="tl">
                    <a:srgbClr val="000000">
                      <a:alpha val="43137"/>
                    </a:srgbClr>
                  </a:outerShdw>
                </a:effectLst>
              </a:rPr>
              <a:t>اذكري العوامل التي تميزك عن المنافسين؟</a:t>
            </a:r>
            <a:endParaRPr lang="ar-SA" sz="3000" dirty="0">
              <a:effectLst>
                <a:outerShdw blurRad="38100" dist="38100" dir="2700000" algn="tl">
                  <a:srgbClr val="000000">
                    <a:alpha val="43137"/>
                  </a:srgbClr>
                </a:outerShdw>
              </a:effectLst>
            </a:endParaRPr>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14282" y="2857496"/>
            <a:ext cx="2357454" cy="2714644"/>
          </a:xfrm>
          <a:prstGeom prst="rect">
            <a:avLst/>
          </a:prstGeom>
          <a:noFill/>
        </p:spPr>
      </p:pic>
      <p:sp>
        <p:nvSpPr>
          <p:cNvPr id="6" name="مستطيل مستدير الزوايا 5"/>
          <p:cNvSpPr/>
          <p:nvPr/>
        </p:nvSpPr>
        <p:spPr>
          <a:xfrm>
            <a:off x="2285984" y="500042"/>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28596" y="1142984"/>
            <a:ext cx="8229600" cy="5376696"/>
          </a:xfrm>
        </p:spPr>
        <p:txBody>
          <a:bodyPr>
            <a:normAutofit/>
          </a:bodyPr>
          <a:lstStyle/>
          <a:p>
            <a:pPr marL="624078" lvl="0" indent="-514350">
              <a:buFont typeface="+mj-lt"/>
              <a:buAutoNum type="arabicParenR"/>
            </a:pPr>
            <a:r>
              <a:rPr lang="ar-KW" sz="2400" b="1" dirty="0" smtClean="0">
                <a:solidFill>
                  <a:schemeClr val="accent1">
                    <a:lumMod val="75000"/>
                  </a:schemeClr>
                </a:solidFill>
              </a:rPr>
              <a:t>اخترنا نظام تقني محاسبي فعال </a:t>
            </a:r>
            <a:endParaRPr lang="en-US" sz="2400" dirty="0" smtClean="0">
              <a:solidFill>
                <a:schemeClr val="accent1">
                  <a:lumMod val="75000"/>
                </a:schemeClr>
              </a:solidFill>
            </a:endParaRPr>
          </a:p>
          <a:p>
            <a:pPr marL="624078" lvl="0" indent="-514350">
              <a:buFont typeface="+mj-lt"/>
              <a:buAutoNum type="arabicParenR"/>
            </a:pPr>
            <a:r>
              <a:rPr lang="ar-KW" sz="2400" b="1" dirty="0" smtClean="0">
                <a:solidFill>
                  <a:schemeClr val="accent1">
                    <a:lumMod val="75000"/>
                  </a:schemeClr>
                </a:solidFill>
              </a:rPr>
              <a:t>التالية أسماؤهم يتقنون استعمال النظام المحاسبي</a:t>
            </a:r>
            <a:endParaRPr lang="en-US" sz="2400" dirty="0" smtClean="0">
              <a:solidFill>
                <a:schemeClr val="accent1">
                  <a:lumMod val="75000"/>
                </a:schemeClr>
              </a:solidFill>
            </a:endParaRPr>
          </a:p>
          <a:p>
            <a:pPr marL="624078" lvl="0" indent="-514350">
              <a:buFont typeface="+mj-lt"/>
              <a:buAutoNum type="arabicParenR"/>
            </a:pPr>
            <a:r>
              <a:rPr lang="ar-KW" sz="2400" b="1" dirty="0" smtClean="0">
                <a:solidFill>
                  <a:schemeClr val="accent1">
                    <a:lumMod val="75000"/>
                  </a:schemeClr>
                </a:solidFill>
              </a:rPr>
              <a:t>يحتوي النظام على إدارة الأصول (الأجهزة، المواد، الأثاث،....) </a:t>
            </a:r>
            <a:endParaRPr lang="en-US" sz="2400" dirty="0" smtClean="0">
              <a:solidFill>
                <a:schemeClr val="accent1">
                  <a:lumMod val="75000"/>
                </a:schemeClr>
              </a:solidFill>
            </a:endParaRPr>
          </a:p>
          <a:p>
            <a:pPr marL="624078" lvl="0" indent="-514350">
              <a:buFont typeface="+mj-lt"/>
              <a:buAutoNum type="arabicParenR"/>
            </a:pPr>
            <a:r>
              <a:rPr lang="ar-KW" sz="2400" b="1" dirty="0" smtClean="0">
                <a:solidFill>
                  <a:schemeClr val="accent1">
                    <a:lumMod val="75000"/>
                  </a:schemeClr>
                </a:solidFill>
              </a:rPr>
              <a:t>من المس</a:t>
            </a:r>
            <a:r>
              <a:rPr lang="ar-SA" sz="2400" b="1" dirty="0" smtClean="0">
                <a:solidFill>
                  <a:schemeClr val="accent1">
                    <a:lumMod val="75000"/>
                  </a:schemeClr>
                </a:solidFill>
              </a:rPr>
              <a:t>ئ</a:t>
            </a:r>
            <a:r>
              <a:rPr lang="ar-KW" sz="2400" b="1" dirty="0" smtClean="0">
                <a:solidFill>
                  <a:schemeClr val="accent1">
                    <a:lumMod val="75000"/>
                  </a:schemeClr>
                </a:solidFill>
              </a:rPr>
              <a:t>ول عن الأمور التالية </a:t>
            </a:r>
            <a:endParaRPr lang="en-US" sz="2400" dirty="0" smtClean="0">
              <a:solidFill>
                <a:schemeClr val="accent1">
                  <a:lumMod val="75000"/>
                </a:schemeClr>
              </a:solidFill>
            </a:endParaRPr>
          </a:p>
          <a:p>
            <a:pPr lvl="0">
              <a:buNone/>
            </a:pPr>
            <a:r>
              <a:rPr lang="ar-KW" sz="2000" b="1" dirty="0" smtClean="0"/>
              <a:t>إعداد </a:t>
            </a:r>
            <a:r>
              <a:rPr lang="ar-SA" sz="2000" b="1" dirty="0" smtClean="0"/>
              <a:t>واعتماد </a:t>
            </a:r>
            <a:r>
              <a:rPr lang="ar-KW" sz="2000" b="1" dirty="0" smtClean="0"/>
              <a:t>الميزانية السنوية</a:t>
            </a:r>
            <a:r>
              <a:rPr lang="en-US" sz="2000" b="1" dirty="0" smtClean="0"/>
              <a:t>	</a:t>
            </a:r>
            <a:r>
              <a:rPr lang="ar-SA" sz="2000" b="1" dirty="0" smtClean="0"/>
              <a:t>    </a:t>
            </a:r>
            <a:r>
              <a:rPr lang="ar-KW" sz="2000" b="1" dirty="0" smtClean="0"/>
              <a:t>المدقق الخارجي</a:t>
            </a:r>
            <a:r>
              <a:rPr lang="en-US" sz="2000" b="1" dirty="0" smtClean="0"/>
              <a:t>  	</a:t>
            </a:r>
            <a:r>
              <a:rPr lang="ar-KW" sz="2000" b="1" dirty="0" smtClean="0"/>
              <a:t>إعداد الخطة المالية لخمس سنوات</a:t>
            </a:r>
            <a:endParaRPr lang="en-US" sz="2000" dirty="0" smtClean="0"/>
          </a:p>
          <a:p>
            <a:pPr marL="566928" lvl="0" indent="-457200">
              <a:buAutoNum type="arabicParenR" startAt="5"/>
            </a:pPr>
            <a:r>
              <a:rPr lang="ar-KW" sz="2400" b="1" dirty="0" smtClean="0">
                <a:solidFill>
                  <a:schemeClr val="accent1">
                    <a:lumMod val="75000"/>
                  </a:schemeClr>
                </a:solidFill>
              </a:rPr>
              <a:t>بالنسبة لزيادة الإيرادات</a:t>
            </a:r>
            <a:endParaRPr lang="ar-SA" sz="2400" b="1" dirty="0" smtClean="0">
              <a:solidFill>
                <a:schemeClr val="accent1">
                  <a:lumMod val="75000"/>
                </a:schemeClr>
              </a:solidFill>
            </a:endParaRPr>
          </a:p>
          <a:p>
            <a:pPr lvl="0">
              <a:buNone/>
            </a:pPr>
            <a:r>
              <a:rPr lang="ar-SA" sz="2000" b="1" dirty="0" smtClean="0"/>
              <a:t>من </a:t>
            </a:r>
            <a:r>
              <a:rPr lang="ar-KW" sz="2000" b="1" dirty="0" smtClean="0"/>
              <a:t>المس</a:t>
            </a:r>
            <a:r>
              <a:rPr lang="ar-SA" sz="2000" b="1" dirty="0" smtClean="0"/>
              <a:t>ئ</a:t>
            </a:r>
            <a:r>
              <a:rPr lang="ar-KW" sz="2000" b="1" dirty="0" smtClean="0"/>
              <a:t>ول عن خطة الإيرادات</a:t>
            </a:r>
            <a:r>
              <a:rPr lang="ar-SA" sz="2000" b="1" dirty="0" smtClean="0"/>
              <a:t> و</a:t>
            </a:r>
            <a:r>
              <a:rPr lang="ar-KW" sz="2000" b="1" dirty="0" smtClean="0"/>
              <a:t>توزيع</a:t>
            </a:r>
            <a:r>
              <a:rPr lang="ar-SA" sz="2000" b="1" dirty="0" smtClean="0"/>
              <a:t>ها ومن </a:t>
            </a:r>
            <a:r>
              <a:rPr lang="ar-KW" sz="2000" b="1" dirty="0" smtClean="0"/>
              <a:t>المس</a:t>
            </a:r>
            <a:r>
              <a:rPr lang="ar-SA" sz="2000" b="1" dirty="0" smtClean="0"/>
              <a:t>ئ</a:t>
            </a:r>
            <a:r>
              <a:rPr lang="ar-KW" sz="2000" b="1" dirty="0" smtClean="0"/>
              <a:t>ول عن توفير التمويل</a:t>
            </a:r>
            <a:endParaRPr lang="ar-SA" sz="2000" b="1" dirty="0" smtClean="0">
              <a:solidFill>
                <a:schemeClr val="accent1">
                  <a:lumMod val="75000"/>
                </a:schemeClr>
              </a:solidFill>
            </a:endParaRPr>
          </a:p>
          <a:p>
            <a:pPr marL="566928" indent="-457200">
              <a:buAutoNum type="arabicParenR" startAt="6"/>
            </a:pPr>
            <a:r>
              <a:rPr lang="ar-KW" sz="2400" b="1" dirty="0" smtClean="0">
                <a:solidFill>
                  <a:schemeClr val="accent1">
                    <a:lumMod val="75000"/>
                  </a:schemeClr>
                </a:solidFill>
              </a:rPr>
              <a:t>بالنسبة لضبط المصاريف</a:t>
            </a:r>
            <a:endParaRPr lang="ar-SA" sz="2400" b="1" dirty="0" smtClean="0">
              <a:solidFill>
                <a:schemeClr val="accent1">
                  <a:lumMod val="75000"/>
                </a:schemeClr>
              </a:solidFill>
            </a:endParaRPr>
          </a:p>
          <a:p>
            <a:pPr marL="566928" lvl="0" indent="-457200">
              <a:buNone/>
            </a:pPr>
            <a:r>
              <a:rPr lang="ar-SA" sz="2000" b="1" dirty="0" smtClean="0"/>
              <a:t>من </a:t>
            </a:r>
            <a:r>
              <a:rPr lang="ar-KW" sz="2000" b="1" dirty="0" smtClean="0"/>
              <a:t>المس</a:t>
            </a:r>
            <a:r>
              <a:rPr lang="ar-SA" sz="2000" b="1" dirty="0" smtClean="0"/>
              <a:t>ئ</a:t>
            </a:r>
            <a:r>
              <a:rPr lang="ar-KW" sz="2000" b="1" dirty="0" smtClean="0"/>
              <a:t>ول عن حدود الصرف (لكل شخص)</a:t>
            </a:r>
            <a:endParaRPr lang="en-US" sz="2000" dirty="0" smtClean="0"/>
          </a:p>
          <a:p>
            <a:pPr marL="566928" indent="-457200">
              <a:buNone/>
            </a:pPr>
            <a:endParaRPr lang="en-US" sz="2400" dirty="0" smtClean="0">
              <a:solidFill>
                <a:schemeClr val="accent1">
                  <a:lumMod val="75000"/>
                </a:schemeClr>
              </a:solidFill>
            </a:endParaRPr>
          </a:p>
          <a:p>
            <a:pPr marL="566928" lvl="0" indent="-457200">
              <a:buAutoNum type="arabicParenR" startAt="5"/>
            </a:pPr>
            <a:endParaRPr lang="en-US" sz="2400" dirty="0" smtClean="0">
              <a:solidFill>
                <a:schemeClr val="accent1">
                  <a:lumMod val="75000"/>
                </a:schemeClr>
              </a:solidFill>
            </a:endParaRPr>
          </a:p>
          <a:p>
            <a:pPr>
              <a:buNone/>
            </a:pPr>
            <a:endParaRPr lang="en-US" dirty="0" smtClean="0"/>
          </a:p>
        </p:txBody>
      </p:sp>
      <p:sp>
        <p:nvSpPr>
          <p:cNvPr id="3" name="عنوان 2"/>
          <p:cNvSpPr>
            <a:spLocks noGrp="1"/>
          </p:cNvSpPr>
          <p:nvPr>
            <p:ph type="title"/>
          </p:nvPr>
        </p:nvSpPr>
        <p:spPr/>
        <p:txBody>
          <a:bodyPr>
            <a:normAutofit/>
          </a:bodyPr>
          <a:lstStyle/>
          <a:p>
            <a:pPr algn="ctr"/>
            <a:r>
              <a:rPr lang="ar-KW" dirty="0" smtClean="0">
                <a:solidFill>
                  <a:schemeClr val="accent1">
                    <a:lumMod val="75000"/>
                  </a:schemeClr>
                </a:solidFill>
              </a:rPr>
              <a:t>ثاني عشر : الإدارة المالية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214422"/>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428737"/>
          </a:xfrm>
          <a:prstGeom prst="rect">
            <a:avLst/>
          </a:prstGeom>
        </p:spPr>
      </p:pic>
      <p:sp>
        <p:nvSpPr>
          <p:cNvPr id="6" name="مستطيل مستدير الزوايا 5"/>
          <p:cNvSpPr/>
          <p:nvPr/>
        </p:nvSpPr>
        <p:spPr>
          <a:xfrm>
            <a:off x="142844" y="4786322"/>
            <a:ext cx="8786874"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b="1" dirty="0" smtClean="0"/>
              <a:t>معايير المصروفات كالتالي : </a:t>
            </a:r>
            <a:endParaRPr lang="en-US" dirty="0" smtClean="0"/>
          </a:p>
          <a:p>
            <a:pPr algn="ctr"/>
            <a:r>
              <a:rPr lang="ar-KW" b="1" dirty="0" smtClean="0"/>
              <a:t>لا تزيد المصروفات الإدارية والعمومية (رواتب، إيجارات، تشغيل، الخ....) بالمقارنة مع الإيرادات عن: </a:t>
            </a:r>
            <a:endParaRPr lang="en-US" dirty="0" smtClean="0"/>
          </a:p>
          <a:p>
            <a:pPr lvl="0" algn="ctr"/>
            <a:r>
              <a:rPr lang="ar-KW" b="1" dirty="0" smtClean="0"/>
              <a:t>السنة الأولى				60%</a:t>
            </a:r>
            <a:endParaRPr lang="en-US" dirty="0" smtClean="0"/>
          </a:p>
          <a:p>
            <a:pPr lvl="0" algn="ctr"/>
            <a:r>
              <a:rPr lang="ar-KW" b="1" dirty="0" smtClean="0"/>
              <a:t>السنة الثانية				40%</a:t>
            </a:r>
            <a:endParaRPr lang="en-US" dirty="0" smtClean="0"/>
          </a:p>
          <a:p>
            <a:pPr lvl="0" algn="ctr"/>
            <a:r>
              <a:rPr lang="ar-KW" b="1" dirty="0" smtClean="0"/>
              <a:t>السنة الثالثة إلى الخامسة		30%</a:t>
            </a:r>
            <a:endParaRPr lang="en-US" dirty="0" smtClean="0"/>
          </a:p>
          <a:p>
            <a:pPr lvl="0" algn="ctr"/>
            <a:r>
              <a:rPr lang="ar-KW" b="1" dirty="0" smtClean="0"/>
              <a:t>السنة الخامسة			20%</a:t>
            </a:r>
            <a:endParaRPr lang="en-US" dirty="0" smtClean="0"/>
          </a:p>
          <a:p>
            <a:pPr lvl="0" algn="ctr"/>
            <a:r>
              <a:rPr lang="ar-KW" b="1" dirty="0" smtClean="0"/>
              <a:t>بعد ذلك 				12%</a:t>
            </a:r>
            <a:endParaRPr lang="en-US"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85720" y="1357298"/>
            <a:ext cx="8572560" cy="5286412"/>
          </a:xfrm>
        </p:spPr>
        <p:txBody>
          <a:bodyPr/>
          <a:lstStyle/>
          <a:p>
            <a:pPr marL="624078" indent="-514350">
              <a:buFont typeface="+mj-lt"/>
              <a:buAutoNum type="arabicParenR"/>
            </a:pPr>
            <a:r>
              <a:rPr lang="ar-SA" sz="2800" b="1" dirty="0" smtClean="0">
                <a:solidFill>
                  <a:schemeClr val="accent1">
                    <a:lumMod val="75000"/>
                  </a:schemeClr>
                </a:solidFill>
              </a:rPr>
              <a:t>الرواتب</a:t>
            </a:r>
          </a:p>
          <a:p>
            <a:pPr marL="624078" indent="-514350">
              <a:buFont typeface="+mj-lt"/>
              <a:buAutoNum type="arabicParenR"/>
            </a:pPr>
            <a:endParaRPr lang="ar-SA" dirty="0" smtClean="0">
              <a:solidFill>
                <a:schemeClr val="accent1">
                  <a:lumMod val="75000"/>
                </a:schemeClr>
              </a:solidFill>
            </a:endParaRPr>
          </a:p>
          <a:p>
            <a:pPr marL="624078" indent="-514350">
              <a:buFont typeface="+mj-lt"/>
              <a:buAutoNum type="arabicParenR"/>
            </a:pPr>
            <a:endParaRPr lang="ar-SA" dirty="0" smtClean="0">
              <a:solidFill>
                <a:schemeClr val="accent1">
                  <a:lumMod val="75000"/>
                </a:schemeClr>
              </a:solidFill>
            </a:endParaRPr>
          </a:p>
          <a:p>
            <a:pPr marL="624078" indent="-514350">
              <a:buFont typeface="+mj-lt"/>
              <a:buAutoNum type="arabicParenR"/>
            </a:pPr>
            <a:endParaRPr lang="ar-SA" dirty="0" smtClean="0">
              <a:solidFill>
                <a:schemeClr val="accent1">
                  <a:lumMod val="75000"/>
                </a:schemeClr>
              </a:solidFill>
            </a:endParaRPr>
          </a:p>
          <a:p>
            <a:pPr marL="624078" indent="-514350">
              <a:buFont typeface="+mj-lt"/>
              <a:buAutoNum type="arabicParenR"/>
            </a:pPr>
            <a:endParaRPr lang="ar-SA" dirty="0" smtClean="0">
              <a:solidFill>
                <a:schemeClr val="accent1">
                  <a:lumMod val="75000"/>
                </a:schemeClr>
              </a:solidFill>
            </a:endParaRPr>
          </a:p>
          <a:p>
            <a:pPr marL="624078" indent="-514350">
              <a:buNone/>
            </a:pPr>
            <a:endParaRPr lang="ar-SA" dirty="0" smtClean="0">
              <a:solidFill>
                <a:schemeClr val="accent1">
                  <a:lumMod val="75000"/>
                </a:schemeClr>
              </a:solidFill>
            </a:endParaRPr>
          </a:p>
          <a:p>
            <a:pPr marL="624078" indent="-514350">
              <a:buNone/>
            </a:pPr>
            <a:endParaRPr lang="ar-SA" dirty="0"/>
          </a:p>
        </p:txBody>
      </p:sp>
      <p:sp>
        <p:nvSpPr>
          <p:cNvPr id="3" name="عنوان 2"/>
          <p:cNvSpPr>
            <a:spLocks noGrp="1"/>
          </p:cNvSpPr>
          <p:nvPr>
            <p:ph type="title"/>
          </p:nvPr>
        </p:nvSpPr>
        <p:spPr>
          <a:xfrm>
            <a:off x="457200" y="274638"/>
            <a:ext cx="8229600" cy="1011222"/>
          </a:xfrm>
        </p:spPr>
        <p:txBody>
          <a:bodyPr/>
          <a:lstStyle/>
          <a:p>
            <a:pPr algn="ctr"/>
            <a:r>
              <a:rPr lang="ar-SA" dirty="0" smtClean="0">
                <a:solidFill>
                  <a:schemeClr val="accent1">
                    <a:lumMod val="75000"/>
                  </a:schemeClr>
                </a:solidFill>
              </a:rPr>
              <a:t>الثالث عشر: الدراسة المالية</a:t>
            </a:r>
            <a:endParaRPr lang="ar-SA"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500034" y="2143116"/>
          <a:ext cx="8143929" cy="4267200"/>
        </p:xfrm>
        <a:graphic>
          <a:graphicData uri="http://schemas.openxmlformats.org/drawingml/2006/table">
            <a:tbl>
              <a:tblPr rtl="1" firstRow="1" bandRow="1">
                <a:tableStyleId>{5C22544A-7EE6-4342-B048-85BDC9FD1C3A}</a:tableStyleId>
              </a:tblPr>
              <a:tblGrid>
                <a:gridCol w="366410"/>
                <a:gridCol w="3384408"/>
                <a:gridCol w="797322"/>
                <a:gridCol w="742732"/>
                <a:gridCol w="732282"/>
                <a:gridCol w="704988"/>
                <a:gridCol w="704986"/>
                <a:gridCol w="710801"/>
              </a:tblGrid>
              <a:tr h="331279">
                <a:tc>
                  <a:txBody>
                    <a:bodyPr/>
                    <a:lstStyle/>
                    <a:p>
                      <a:pPr rtl="1"/>
                      <a:r>
                        <a:rPr lang="ar-SA" dirty="0" smtClean="0"/>
                        <a:t>م</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شهريا</a:t>
                      </a:r>
                      <a:endParaRPr lang="ar-SA" dirty="0"/>
                    </a:p>
                  </a:txBody>
                  <a:tcPr/>
                </a:tc>
                <a:tc>
                  <a:txBody>
                    <a:bodyPr/>
                    <a:lstStyle/>
                    <a:p>
                      <a:pPr rtl="1"/>
                      <a:r>
                        <a:rPr lang="ar-SA" dirty="0" smtClean="0"/>
                        <a:t>سنه 1</a:t>
                      </a:r>
                      <a:endParaRPr lang="ar-SA" dirty="0"/>
                    </a:p>
                  </a:txBody>
                  <a:tcPr/>
                </a:tc>
                <a:tc>
                  <a:txBody>
                    <a:bodyPr/>
                    <a:lstStyle/>
                    <a:p>
                      <a:pPr rtl="1"/>
                      <a:r>
                        <a:rPr lang="ar-SA" dirty="0" smtClean="0"/>
                        <a:t>سنه 2</a:t>
                      </a:r>
                      <a:endParaRPr lang="ar-SA" dirty="0"/>
                    </a:p>
                  </a:txBody>
                  <a:tcPr/>
                </a:tc>
                <a:tc>
                  <a:txBody>
                    <a:bodyPr/>
                    <a:lstStyle/>
                    <a:p>
                      <a:pPr rtl="1"/>
                      <a:r>
                        <a:rPr lang="ar-SA" dirty="0" smtClean="0"/>
                        <a:t>سنه</a:t>
                      </a:r>
                      <a:r>
                        <a:rPr lang="ar-SA" baseline="0" dirty="0" smtClean="0"/>
                        <a:t> 3</a:t>
                      </a:r>
                      <a:endParaRPr lang="ar-SA" dirty="0"/>
                    </a:p>
                  </a:txBody>
                  <a:tcPr/>
                </a:tc>
                <a:tc>
                  <a:txBody>
                    <a:bodyPr/>
                    <a:lstStyle/>
                    <a:p>
                      <a:pPr rtl="1"/>
                      <a:r>
                        <a:rPr lang="ar-SA" dirty="0" smtClean="0"/>
                        <a:t>سنه</a:t>
                      </a:r>
                      <a:r>
                        <a:rPr lang="ar-SA" baseline="0" dirty="0" smtClean="0"/>
                        <a:t> 4</a:t>
                      </a:r>
                      <a:endParaRPr lang="ar-SA" dirty="0"/>
                    </a:p>
                  </a:txBody>
                  <a:tcPr/>
                </a:tc>
                <a:tc>
                  <a:txBody>
                    <a:bodyPr/>
                    <a:lstStyle/>
                    <a:p>
                      <a:pPr rtl="1"/>
                      <a:r>
                        <a:rPr lang="ar-SA" dirty="0" smtClean="0"/>
                        <a:t>سنه 5</a:t>
                      </a:r>
                      <a:endParaRPr lang="ar-SA" dirty="0"/>
                    </a:p>
                  </a:txBody>
                  <a:tcPr/>
                </a:tc>
              </a:tr>
              <a:tr h="1420190">
                <a:tc>
                  <a:txBody>
                    <a:bodyPr/>
                    <a:lstStyle/>
                    <a:p>
                      <a:pPr rtl="1"/>
                      <a:endParaRPr lang="ar-SA" dirty="0" smtClean="0"/>
                    </a:p>
                    <a:p>
                      <a:pPr rtl="1"/>
                      <a:r>
                        <a:rPr lang="ar-SA" sz="2000" b="1" dirty="0" smtClean="0"/>
                        <a:t>1</a:t>
                      </a:r>
                    </a:p>
                    <a:p>
                      <a:pPr rtl="1"/>
                      <a:endParaRPr lang="ar-SA" sz="2000" b="1" dirty="0" smtClean="0"/>
                    </a:p>
                    <a:p>
                      <a:pPr rtl="1"/>
                      <a:r>
                        <a:rPr lang="ar-SA" sz="2000" b="1" dirty="0" smtClean="0"/>
                        <a:t>2</a:t>
                      </a:r>
                    </a:p>
                    <a:p>
                      <a:pPr rtl="1"/>
                      <a:endParaRPr lang="ar-SA" sz="2000" b="1" dirty="0" smtClean="0"/>
                    </a:p>
                    <a:p>
                      <a:pPr rtl="1"/>
                      <a:endParaRPr lang="ar-SA" sz="2000" b="1" dirty="0" smtClean="0"/>
                    </a:p>
                    <a:p>
                      <a:pPr rtl="1"/>
                      <a:endParaRPr lang="ar-SA" sz="2000" b="1" dirty="0" smtClean="0"/>
                    </a:p>
                    <a:p>
                      <a:pPr rtl="1"/>
                      <a:endParaRPr lang="ar-SA" sz="2400" b="1" dirty="0" smtClean="0"/>
                    </a:p>
                    <a:p>
                      <a:pPr rtl="1"/>
                      <a:endParaRPr lang="ar-SA" sz="1000" b="1" dirty="0" smtClean="0"/>
                    </a:p>
                    <a:p>
                      <a:pPr rtl="1"/>
                      <a:r>
                        <a:rPr lang="ar-SA" b="1" dirty="0" smtClean="0"/>
                        <a:t>3</a:t>
                      </a:r>
                    </a:p>
                  </a:txBody>
                  <a:tcPr/>
                </a:tc>
                <a:tc>
                  <a:txBody>
                    <a:bodyPr/>
                    <a:lstStyle/>
                    <a:p>
                      <a:pPr marL="0" marR="0" indent="0" algn="r" defTabSz="914400" rtl="1" eaLnBrk="1" fontAlgn="auto" latinLnBrk="0" hangingPunct="1">
                        <a:lnSpc>
                          <a:spcPct val="200000"/>
                        </a:lnSpc>
                        <a:spcBef>
                          <a:spcPts val="0"/>
                        </a:spcBef>
                        <a:spcAft>
                          <a:spcPts val="0"/>
                        </a:spcAft>
                        <a:buClrTx/>
                        <a:buSzTx/>
                        <a:buFontTx/>
                        <a:buNone/>
                        <a:tabLst/>
                        <a:defRPr/>
                      </a:pPr>
                      <a:r>
                        <a:rPr kumimoji="0" lang="ar-KW" sz="2000" b="1" kern="1200" dirty="0" smtClean="0">
                          <a:solidFill>
                            <a:schemeClr val="dk1"/>
                          </a:solidFill>
                          <a:latin typeface="+mn-lt"/>
                          <a:ea typeface="+mn-ea"/>
                          <a:cs typeface="+mn-cs"/>
                        </a:rPr>
                        <a:t>رواتب مباشرة</a:t>
                      </a:r>
                      <a:endParaRPr kumimoji="0" lang="en-US" sz="2000" b="1" kern="1200" dirty="0" smtClean="0">
                        <a:solidFill>
                          <a:schemeClr val="dk1"/>
                        </a:solidFill>
                        <a:latin typeface="+mn-lt"/>
                        <a:ea typeface="+mn-ea"/>
                        <a:cs typeface="+mn-cs"/>
                      </a:endParaRPr>
                    </a:p>
                    <a:p>
                      <a:pPr rtl="1">
                        <a:lnSpc>
                          <a:spcPct val="200000"/>
                        </a:lnSpc>
                      </a:pPr>
                      <a:r>
                        <a:rPr kumimoji="0" lang="ar-KW" sz="2000" b="1" kern="1200" dirty="0" smtClean="0">
                          <a:solidFill>
                            <a:schemeClr val="dk1"/>
                          </a:solidFill>
                          <a:latin typeface="+mn-lt"/>
                          <a:ea typeface="+mn-ea"/>
                          <a:cs typeface="+mn-cs"/>
                        </a:rPr>
                        <a:t>رواتب غير مباشرة بسبب</a:t>
                      </a:r>
                      <a:endParaRPr kumimoji="0" lang="en-US" sz="2000" b="1" kern="1200" dirty="0" smtClean="0">
                        <a:solidFill>
                          <a:schemeClr val="dk1"/>
                        </a:solidFill>
                        <a:latin typeface="+mn-lt"/>
                        <a:ea typeface="+mn-ea"/>
                        <a:cs typeface="+mn-cs"/>
                      </a:endParaRPr>
                    </a:p>
                    <a:p>
                      <a:pPr rtl="1">
                        <a:lnSpc>
                          <a:spcPct val="200000"/>
                        </a:lnSpc>
                      </a:pPr>
                      <a:r>
                        <a:rPr kumimoji="0" lang="ar-KW" sz="2000" b="1" kern="1200" dirty="0" smtClean="0">
                          <a:solidFill>
                            <a:schemeClr val="dk1"/>
                          </a:solidFill>
                          <a:latin typeface="+mn-lt"/>
                          <a:ea typeface="+mn-ea"/>
                          <a:cs typeface="+mn-cs"/>
                        </a:rPr>
                        <a:t>العقود الخارجية</a:t>
                      </a:r>
                      <a:endParaRPr kumimoji="0" lang="en-US" sz="2000" b="1" kern="1200" dirty="0" smtClean="0">
                        <a:solidFill>
                          <a:schemeClr val="dk1"/>
                        </a:solidFill>
                        <a:latin typeface="+mn-lt"/>
                        <a:ea typeface="+mn-ea"/>
                        <a:cs typeface="+mn-cs"/>
                      </a:endParaRPr>
                    </a:p>
                    <a:p>
                      <a:pPr rtl="1">
                        <a:lnSpc>
                          <a:spcPct val="200000"/>
                        </a:lnSpc>
                      </a:pPr>
                      <a:r>
                        <a:rPr kumimoji="0" lang="en-US" sz="2000" b="1" kern="1200" dirty="0" smtClean="0">
                          <a:solidFill>
                            <a:schemeClr val="dk1"/>
                          </a:solidFill>
                          <a:latin typeface="+mn-lt"/>
                          <a:ea typeface="+mn-ea"/>
                          <a:cs typeface="+mn-cs"/>
                        </a:rPr>
                        <a:t>Outsourcing </a:t>
                      </a:r>
                      <a:r>
                        <a:rPr kumimoji="0" lang="ar-KW" sz="2000" b="1" kern="1200" dirty="0" smtClean="0">
                          <a:solidFill>
                            <a:schemeClr val="dk1"/>
                          </a:solidFill>
                          <a:latin typeface="+mn-lt"/>
                          <a:ea typeface="+mn-ea"/>
                          <a:cs typeface="+mn-cs"/>
                        </a:rPr>
                        <a:t>(إن وجدت)</a:t>
                      </a:r>
                      <a:endParaRPr kumimoji="0" lang="en-US" sz="2000" b="1" kern="1200" dirty="0" smtClean="0">
                        <a:solidFill>
                          <a:schemeClr val="dk1"/>
                        </a:solidFill>
                        <a:latin typeface="+mn-lt"/>
                        <a:ea typeface="+mn-ea"/>
                        <a:cs typeface="+mn-cs"/>
                      </a:endParaRPr>
                    </a:p>
                    <a:p>
                      <a:pPr>
                        <a:lnSpc>
                          <a:spcPct val="200000"/>
                        </a:lnSpc>
                      </a:pPr>
                      <a:r>
                        <a:rPr kumimoji="0" lang="ar-KW" sz="2000" b="1" kern="1200" dirty="0" smtClean="0">
                          <a:solidFill>
                            <a:schemeClr val="dk1"/>
                          </a:solidFill>
                          <a:latin typeface="+mn-lt"/>
                          <a:ea typeface="+mn-ea"/>
                          <a:cs typeface="+mn-cs"/>
                        </a:rPr>
                        <a:t>مكافأة نهاية الخدمة (إن وجدت)</a:t>
                      </a:r>
                      <a:endParaRPr kumimoji="0" lang="ar-SA" sz="2000" b="1" kern="1200" dirty="0" smtClean="0">
                        <a:solidFill>
                          <a:schemeClr val="dk1"/>
                        </a:solidFill>
                        <a:latin typeface="+mn-lt"/>
                        <a:ea typeface="+mn-ea"/>
                        <a:cs typeface="+mn-cs"/>
                      </a:endParaRPr>
                    </a:p>
                    <a:p>
                      <a:endParaRPr lang="ar-SA" sz="2000" b="1"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31279">
                <a:tc>
                  <a:txBody>
                    <a:bodyPr/>
                    <a:lstStyle/>
                    <a:p>
                      <a:pPr rtl="1"/>
                      <a:endParaRPr lang="ar-SA" sz="1200" dirty="0"/>
                    </a:p>
                  </a:txBody>
                  <a:tcPr/>
                </a:tc>
                <a:tc>
                  <a:txBody>
                    <a:bodyPr/>
                    <a:lstStyle/>
                    <a:p>
                      <a:pPr marL="457200" algn="l" rtl="0">
                        <a:lnSpc>
                          <a:spcPct val="150000"/>
                        </a:lnSpc>
                        <a:spcAft>
                          <a:spcPts val="0"/>
                        </a:spcAft>
                        <a:tabLst>
                          <a:tab pos="514350" algn="r"/>
                        </a:tabLst>
                      </a:pPr>
                      <a:r>
                        <a:rPr lang="ar-KW" sz="2000" b="1" dirty="0">
                          <a:latin typeface="Calibri"/>
                          <a:ea typeface="Calibri"/>
                          <a:cs typeface="Times New Roman"/>
                        </a:rPr>
                        <a:t>المجموع</a:t>
                      </a:r>
                      <a:endParaRPr lang="en-US" sz="1200" b="1" dirty="0">
                        <a:latin typeface="Calibri"/>
                        <a:ea typeface="Calibri"/>
                        <a:cs typeface="Arial"/>
                      </a:endParaRPr>
                    </a:p>
                  </a:txBody>
                  <a:tcPr marL="68580" marR="68580" marT="0" marB="0"/>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pic>
        <p:nvPicPr>
          <p:cNvPr id="7" name="Picture 2" descr="https://encrypted-tbn2.gstatic.com/images?q=tbn:ANd9GcRiCvQwdslGACJ0V2Oam04EhGy1qLkUKNVal6m3P0jG4EfY9gOYtUdI9v4">
            <a:hlinkClick r:id="rId4"/>
          </p:cNvPr>
          <p:cNvPicPr>
            <a:picLocks noChangeAspect="1" noChangeArrowheads="1"/>
          </p:cNvPicPr>
          <p:nvPr/>
        </p:nvPicPr>
        <p:blipFill>
          <a:blip r:embed="rId5"/>
          <a:srcRect/>
          <a:stretch>
            <a:fillRect/>
          </a:stretch>
        </p:blipFill>
        <p:spPr bwMode="auto">
          <a:xfrm>
            <a:off x="3643306" y="1071546"/>
            <a:ext cx="2786082" cy="1071570"/>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624078" lvl="0" indent="-514350">
              <a:buAutoNum type="arabicParenR" startAt="2"/>
            </a:pPr>
            <a:r>
              <a:rPr lang="ar-SA" sz="2800" b="1" dirty="0" smtClean="0">
                <a:solidFill>
                  <a:schemeClr val="accent1">
                    <a:lumMod val="75000"/>
                  </a:schemeClr>
                </a:solidFill>
              </a:rPr>
              <a:t>الالتزامات المالية والمصاريف المباشرة وغير المباشرة</a:t>
            </a:r>
          </a:p>
          <a:p>
            <a:pPr marL="624078" lvl="0" indent="-514350">
              <a:buNone/>
            </a:pPr>
            <a:endParaRPr lang="en-US" dirty="0" smtClean="0">
              <a:solidFill>
                <a:schemeClr val="accent1">
                  <a:lumMod val="75000"/>
                </a:schemeClr>
              </a:solidFill>
            </a:endParaRP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0" y="2128520"/>
          <a:ext cx="9144001" cy="4729480"/>
        </p:xfrm>
        <a:graphic>
          <a:graphicData uri="http://schemas.openxmlformats.org/drawingml/2006/table">
            <a:tbl>
              <a:tblPr rtl="1" firstRow="1" bandRow="1">
                <a:tableStyleId>{5C22544A-7EE6-4342-B048-85BDC9FD1C3A}</a:tableStyleId>
              </a:tblPr>
              <a:tblGrid>
                <a:gridCol w="1524000"/>
                <a:gridCol w="690212"/>
                <a:gridCol w="4347098"/>
                <a:gridCol w="823944"/>
                <a:gridCol w="723785"/>
                <a:gridCol w="1034962"/>
              </a:tblGrid>
              <a:tr h="370840">
                <a:tc>
                  <a:txBody>
                    <a:bodyPr/>
                    <a:lstStyle/>
                    <a:p>
                      <a:pPr rtl="1"/>
                      <a:r>
                        <a:rPr lang="ar-SA" dirty="0" smtClean="0"/>
                        <a:t>النوع</a:t>
                      </a:r>
                      <a:endParaRPr lang="ar-SA" dirty="0"/>
                    </a:p>
                  </a:txBody>
                  <a:tcPr/>
                </a:tc>
                <a:tc>
                  <a:txBody>
                    <a:bodyPr/>
                    <a:lstStyle/>
                    <a:p>
                      <a:pPr rtl="1"/>
                      <a:r>
                        <a:rPr lang="ar-SA" dirty="0" smtClean="0"/>
                        <a:t>م</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شهريا</a:t>
                      </a:r>
                      <a:endParaRPr lang="ar-SA" dirty="0"/>
                    </a:p>
                  </a:txBody>
                  <a:tcPr/>
                </a:tc>
                <a:tc>
                  <a:txBody>
                    <a:bodyPr/>
                    <a:lstStyle/>
                    <a:p>
                      <a:pPr rtl="1"/>
                      <a:r>
                        <a:rPr lang="ar-SA" dirty="0" smtClean="0"/>
                        <a:t>سنه</a:t>
                      </a:r>
                      <a:endParaRPr lang="ar-SA" dirty="0"/>
                    </a:p>
                  </a:txBody>
                  <a:tcPr/>
                </a:tc>
                <a:tc>
                  <a:txBody>
                    <a:bodyPr/>
                    <a:lstStyle/>
                    <a:p>
                      <a:pPr rtl="1"/>
                      <a:r>
                        <a:rPr lang="ar-SA" dirty="0" smtClean="0"/>
                        <a:t>5 سنوات</a:t>
                      </a:r>
                      <a:endParaRPr lang="ar-SA" dirty="0"/>
                    </a:p>
                  </a:txBody>
                  <a:tcPr/>
                </a:tc>
              </a:tr>
              <a:tr h="370840">
                <a:tc rowSpan="2">
                  <a:txBody>
                    <a:bodyPr/>
                    <a:lstStyle/>
                    <a:p>
                      <a:pPr algn="ctr" rtl="1"/>
                      <a:r>
                        <a:rPr lang="ar-SA" sz="2400" b="1" dirty="0" smtClean="0"/>
                        <a:t>التزامات</a:t>
                      </a:r>
                      <a:endParaRPr lang="ar-SA" sz="2400" b="1" dirty="0"/>
                    </a:p>
                  </a:txBody>
                  <a:tcPr/>
                </a:tc>
                <a:tc>
                  <a:txBody>
                    <a:bodyPr/>
                    <a:lstStyle/>
                    <a:p>
                      <a:pPr algn="ctr" rtl="1"/>
                      <a:r>
                        <a:rPr lang="ar-SA" b="1" dirty="0" smtClean="0"/>
                        <a:t>1</a:t>
                      </a:r>
                      <a:endParaRPr lang="ar-SA" b="1" dirty="0"/>
                    </a:p>
                  </a:txBody>
                  <a:tcPr/>
                </a:tc>
                <a:tc>
                  <a:txBody>
                    <a:bodyPr/>
                    <a:lstStyle/>
                    <a:p>
                      <a:pPr rtl="1"/>
                      <a:r>
                        <a:rPr kumimoji="0" lang="ar-SA" sz="2000" b="1" kern="1200" dirty="0" smtClean="0">
                          <a:solidFill>
                            <a:schemeClr val="dk1"/>
                          </a:solidFill>
                          <a:latin typeface="+mn-lt"/>
                          <a:ea typeface="+mn-ea"/>
                          <a:cs typeface="+mn-cs"/>
                        </a:rPr>
                        <a:t>سداد قروض</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vMerge="1">
                  <a:txBody>
                    <a:bodyPr/>
                    <a:lstStyle/>
                    <a:p>
                      <a:pPr rtl="1"/>
                      <a:endParaRPr lang="ar-SA" dirty="0"/>
                    </a:p>
                  </a:txBody>
                  <a:tcPr/>
                </a:tc>
                <a:tc>
                  <a:txBody>
                    <a:bodyPr/>
                    <a:lstStyle/>
                    <a:p>
                      <a:pPr algn="ctr" rtl="1"/>
                      <a:r>
                        <a:rPr lang="ar-SA" b="1" dirty="0" smtClean="0"/>
                        <a:t>2</a:t>
                      </a:r>
                      <a:endParaRPr lang="ar-SA" b="1" dirty="0"/>
                    </a:p>
                  </a:txBody>
                  <a:tcPr/>
                </a:tc>
                <a:tc>
                  <a:txBody>
                    <a:bodyPr/>
                    <a:lstStyle/>
                    <a:p>
                      <a:pPr rtl="1"/>
                      <a:r>
                        <a:rPr kumimoji="0" lang="ar-SA" sz="2000" b="1" kern="1200" dirty="0" smtClean="0">
                          <a:solidFill>
                            <a:schemeClr val="dk1"/>
                          </a:solidFill>
                          <a:latin typeface="+mn-lt"/>
                          <a:ea typeface="+mn-ea"/>
                          <a:cs typeface="+mn-cs"/>
                        </a:rPr>
                        <a:t>مرابحة (فوائد)</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rowSpan="4">
                  <a:txBody>
                    <a:bodyPr/>
                    <a:lstStyle/>
                    <a:p>
                      <a:pPr algn="ctr" rtl="1"/>
                      <a:r>
                        <a:rPr lang="ar-SA" sz="2400" b="1" dirty="0" smtClean="0"/>
                        <a:t>مصاريف مباشرة</a:t>
                      </a:r>
                      <a:endParaRPr lang="ar-SA" sz="2400" b="1" dirty="0"/>
                    </a:p>
                  </a:txBody>
                  <a:tcPr/>
                </a:tc>
                <a:tc>
                  <a:txBody>
                    <a:bodyPr/>
                    <a:lstStyle/>
                    <a:p>
                      <a:pPr algn="ctr" rtl="1"/>
                      <a:r>
                        <a:rPr lang="ar-SA" b="1" dirty="0" smtClean="0"/>
                        <a:t>3</a:t>
                      </a:r>
                      <a:endParaRPr lang="ar-SA" b="1" dirty="0"/>
                    </a:p>
                  </a:txBody>
                  <a:tcPr/>
                </a:tc>
                <a:tc>
                  <a:txBody>
                    <a:bodyPr/>
                    <a:lstStyle/>
                    <a:p>
                      <a:pPr rtl="1"/>
                      <a:r>
                        <a:rPr kumimoji="0" lang="ar-SA" sz="2000" b="1" kern="1200" dirty="0" smtClean="0">
                          <a:solidFill>
                            <a:schemeClr val="dk1"/>
                          </a:solidFill>
                          <a:latin typeface="+mn-lt"/>
                          <a:ea typeface="+mn-ea"/>
                          <a:cs typeface="+mn-cs"/>
                        </a:rPr>
                        <a:t>خدمات (كهرباء،هواتف،ماء، انترنت،غاز)</a:t>
                      </a:r>
                      <a:endParaRPr lang="ar-SA" sz="2000" b="1"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r>
              <a:tr h="370840">
                <a:tc vMerge="1">
                  <a:txBody>
                    <a:bodyPr/>
                    <a:lstStyle/>
                    <a:p>
                      <a:pPr rtl="1"/>
                      <a:endParaRPr lang="ar-SA" dirty="0"/>
                    </a:p>
                  </a:txBody>
                  <a:tcPr/>
                </a:tc>
                <a:tc>
                  <a:txBody>
                    <a:bodyPr/>
                    <a:lstStyle/>
                    <a:p>
                      <a:pPr algn="ctr" rtl="1"/>
                      <a:r>
                        <a:rPr lang="ar-SA" b="1" dirty="0" smtClean="0"/>
                        <a:t>4</a:t>
                      </a:r>
                      <a:endParaRPr lang="ar-SA" b="1" dirty="0"/>
                    </a:p>
                  </a:txBody>
                  <a:tcPr/>
                </a:tc>
                <a:tc>
                  <a:txBody>
                    <a:bodyPr/>
                    <a:lstStyle/>
                    <a:p>
                      <a:pPr rtl="1"/>
                      <a:r>
                        <a:rPr lang="ar-SA" sz="2000" b="1" dirty="0" smtClean="0"/>
                        <a:t>التامين</a:t>
                      </a:r>
                      <a:endParaRPr lang="ar-SA" sz="2000" b="1"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r>
              <a:tr h="370840">
                <a:tc vMerge="1">
                  <a:txBody>
                    <a:bodyPr/>
                    <a:lstStyle/>
                    <a:p>
                      <a:pPr rtl="1"/>
                      <a:endParaRPr lang="ar-SA" dirty="0"/>
                    </a:p>
                  </a:txBody>
                  <a:tcPr/>
                </a:tc>
                <a:tc>
                  <a:txBody>
                    <a:bodyPr/>
                    <a:lstStyle/>
                    <a:p>
                      <a:pPr algn="ctr" rtl="1"/>
                      <a:r>
                        <a:rPr lang="ar-SA" b="1" dirty="0" smtClean="0"/>
                        <a:t>5</a:t>
                      </a:r>
                      <a:endParaRPr lang="ar-SA" b="1" dirty="0"/>
                    </a:p>
                  </a:txBody>
                  <a:tcPr/>
                </a:tc>
                <a:tc>
                  <a:txBody>
                    <a:bodyPr/>
                    <a:lstStyle/>
                    <a:p>
                      <a:pPr rtl="1"/>
                      <a:r>
                        <a:rPr lang="ar-SA" sz="2000" b="1" dirty="0" err="1" smtClean="0"/>
                        <a:t>القرطاسيه</a:t>
                      </a:r>
                      <a:endParaRPr lang="ar-SA" sz="2000" b="1" dirty="0"/>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tr>
              <a:tr h="370840">
                <a:tc vMerge="1">
                  <a:txBody>
                    <a:bodyPr/>
                    <a:lstStyle/>
                    <a:p>
                      <a:pPr rtl="1"/>
                      <a:endParaRPr lang="ar-SA" dirty="0"/>
                    </a:p>
                  </a:txBody>
                  <a:tcPr/>
                </a:tc>
                <a:tc>
                  <a:txBody>
                    <a:bodyPr/>
                    <a:lstStyle/>
                    <a:p>
                      <a:pPr algn="ctr" rtl="1"/>
                      <a:r>
                        <a:rPr lang="ar-SA" b="1" dirty="0" smtClean="0"/>
                        <a:t>6</a:t>
                      </a:r>
                      <a:endParaRPr lang="ar-SA" b="1" dirty="0"/>
                    </a:p>
                  </a:txBody>
                  <a:tcPr/>
                </a:tc>
                <a:tc>
                  <a:txBody>
                    <a:bodyPr/>
                    <a:lstStyle/>
                    <a:p>
                      <a:pPr rtl="1"/>
                      <a:r>
                        <a:rPr lang="ar-SA" sz="2000" b="1" dirty="0" smtClean="0"/>
                        <a:t>صيانة و </a:t>
                      </a:r>
                      <a:r>
                        <a:rPr lang="ar-SA" sz="2000" b="1" dirty="0" err="1" smtClean="0"/>
                        <a:t>توالف</a:t>
                      </a:r>
                      <a:endParaRPr lang="ar-SA" sz="2000" b="1" dirty="0"/>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r>
              <a:tr h="370840">
                <a:tc rowSpan="4">
                  <a:txBody>
                    <a:bodyPr/>
                    <a:lstStyle/>
                    <a:p>
                      <a:pPr algn="ctr" rtl="1"/>
                      <a:r>
                        <a:rPr lang="ar-SA" sz="2400" b="1" dirty="0" smtClean="0"/>
                        <a:t>مصاريف</a:t>
                      </a:r>
                      <a:r>
                        <a:rPr lang="ar-SA" sz="2400" b="1" baseline="0" dirty="0" smtClean="0"/>
                        <a:t> غير مباشرة</a:t>
                      </a:r>
                      <a:endParaRPr lang="ar-SA" sz="2400" b="1" dirty="0"/>
                    </a:p>
                  </a:txBody>
                  <a:tcPr/>
                </a:tc>
                <a:tc>
                  <a:txBody>
                    <a:bodyPr/>
                    <a:lstStyle/>
                    <a:p>
                      <a:pPr algn="ctr" rtl="1"/>
                      <a:r>
                        <a:rPr lang="ar-SA" b="1" dirty="0" smtClean="0"/>
                        <a:t>7</a:t>
                      </a:r>
                      <a:endParaRPr lang="ar-SA" b="1" dirty="0"/>
                    </a:p>
                  </a:txBody>
                  <a:tcPr/>
                </a:tc>
                <a:tc>
                  <a:txBody>
                    <a:bodyPr/>
                    <a:lstStyle/>
                    <a:p>
                      <a:pPr rtl="1"/>
                      <a:r>
                        <a:rPr lang="ar-SA" sz="2000" b="1" dirty="0" smtClean="0"/>
                        <a:t>مصاريف إدارية</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r h="370840">
                <a:tc vMerge="1">
                  <a:txBody>
                    <a:bodyPr/>
                    <a:lstStyle/>
                    <a:p>
                      <a:pPr rtl="1"/>
                      <a:endParaRPr lang="ar-SA" dirty="0"/>
                    </a:p>
                  </a:txBody>
                  <a:tcPr/>
                </a:tc>
                <a:tc>
                  <a:txBody>
                    <a:bodyPr/>
                    <a:lstStyle/>
                    <a:p>
                      <a:pPr algn="ctr" rtl="1"/>
                      <a:r>
                        <a:rPr lang="ar-SA" b="1" dirty="0" smtClean="0"/>
                        <a:t>8</a:t>
                      </a:r>
                      <a:endParaRPr lang="ar-SA" b="1" dirty="0"/>
                    </a:p>
                  </a:txBody>
                  <a:tcPr/>
                </a:tc>
                <a:tc>
                  <a:txBody>
                    <a:bodyPr/>
                    <a:lstStyle/>
                    <a:p>
                      <a:pPr rtl="1"/>
                      <a:r>
                        <a:rPr lang="ar-SA" sz="2000" b="1" dirty="0" smtClean="0"/>
                        <a:t>التسويق والإعلان</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r h="370840">
                <a:tc vMerge="1">
                  <a:txBody>
                    <a:bodyPr/>
                    <a:lstStyle/>
                    <a:p>
                      <a:pPr rtl="1"/>
                      <a:endParaRPr lang="ar-SA" dirty="0"/>
                    </a:p>
                  </a:txBody>
                  <a:tcPr/>
                </a:tc>
                <a:tc>
                  <a:txBody>
                    <a:bodyPr/>
                    <a:lstStyle/>
                    <a:p>
                      <a:pPr algn="ctr" rtl="1"/>
                      <a:r>
                        <a:rPr lang="ar-SA" b="1" dirty="0" smtClean="0"/>
                        <a:t>9</a:t>
                      </a:r>
                      <a:endParaRPr lang="ar-SA" b="1" dirty="0"/>
                    </a:p>
                  </a:txBody>
                  <a:tcPr/>
                </a:tc>
                <a:tc>
                  <a:txBody>
                    <a:bodyPr/>
                    <a:lstStyle/>
                    <a:p>
                      <a:pPr rtl="1"/>
                      <a:r>
                        <a:rPr lang="ar-SA" sz="2000" b="1" dirty="0" smtClean="0"/>
                        <a:t>الإيجارات</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r h="370840">
                <a:tc vMerge="1">
                  <a:txBody>
                    <a:bodyPr/>
                    <a:lstStyle/>
                    <a:p>
                      <a:pPr rtl="1"/>
                      <a:endParaRPr lang="ar-SA" dirty="0"/>
                    </a:p>
                  </a:txBody>
                  <a:tcPr/>
                </a:tc>
                <a:tc>
                  <a:txBody>
                    <a:bodyPr/>
                    <a:lstStyle/>
                    <a:p>
                      <a:pPr algn="ctr" rtl="1"/>
                      <a:r>
                        <a:rPr lang="ar-SA" b="1" dirty="0" smtClean="0"/>
                        <a:t>10</a:t>
                      </a:r>
                      <a:endParaRPr lang="ar-SA" b="1" dirty="0"/>
                    </a:p>
                  </a:txBody>
                  <a:tcPr/>
                </a:tc>
                <a:tc>
                  <a:txBody>
                    <a:bodyPr/>
                    <a:lstStyle/>
                    <a:p>
                      <a:pPr rtl="1"/>
                      <a:r>
                        <a:rPr lang="ar-SA" sz="2000" b="1" dirty="0" smtClean="0"/>
                        <a:t>خدمات أخرى</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r h="370840">
                <a:tc gridSpan="3">
                  <a:txBody>
                    <a:bodyPr/>
                    <a:lstStyle/>
                    <a:p>
                      <a:pPr algn="l" rtl="1"/>
                      <a:r>
                        <a:rPr lang="ar-SA" sz="2000" b="1" dirty="0" smtClean="0"/>
                        <a:t>المجموع</a:t>
                      </a:r>
                      <a:endParaRPr lang="ar-SA" sz="2000" b="1" dirty="0"/>
                    </a:p>
                  </a:txBody>
                  <a:tcPr/>
                </a:tc>
                <a:tc hMerge="1">
                  <a:txBody>
                    <a:bodyPr/>
                    <a:lstStyle/>
                    <a:p>
                      <a:pPr rtl="1"/>
                      <a:endParaRPr lang="ar-SA" dirty="0"/>
                    </a:p>
                  </a:txBody>
                  <a:tcPr/>
                </a:tc>
                <a:tc hMerge="1">
                  <a:txBody>
                    <a:bodyPr/>
                    <a:lstStyle/>
                    <a:p>
                      <a:pPr algn="l"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pic>
        <p:nvPicPr>
          <p:cNvPr id="23556" name="Picture 4" descr="https://encrypted-tbn0.gstatic.com/images?q=tbn:ANd9GcTYc-5K3c_gFymgUw676L0Ijp8gh-ri0-HL_N-sPQzMxsP0jvrXeyAkazHE">
            <a:hlinkClick r:id="rId4"/>
          </p:cNvPr>
          <p:cNvPicPr>
            <a:picLocks noChangeAspect="1" noChangeArrowheads="1"/>
          </p:cNvPicPr>
          <p:nvPr/>
        </p:nvPicPr>
        <p:blipFill>
          <a:blip r:embed="rId5"/>
          <a:srcRect/>
          <a:stretch>
            <a:fillRect/>
          </a:stretch>
        </p:blipFill>
        <p:spPr bwMode="auto">
          <a:xfrm>
            <a:off x="2500298" y="0"/>
            <a:ext cx="4786346" cy="1500174"/>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85860"/>
            <a:ext cx="8786874" cy="5572140"/>
          </a:xfrm>
        </p:spPr>
        <p:txBody>
          <a:bodyPr/>
          <a:lstStyle/>
          <a:p>
            <a:pPr lvl="0">
              <a:buNone/>
            </a:pPr>
            <a:r>
              <a:rPr lang="ar-SA" b="1" dirty="0" smtClean="0">
                <a:solidFill>
                  <a:schemeClr val="accent1">
                    <a:lumMod val="75000"/>
                  </a:schemeClr>
                </a:solidFill>
              </a:rPr>
              <a:t>3</a:t>
            </a:r>
            <a:r>
              <a:rPr lang="ar-SA" sz="2400" b="1" dirty="0" smtClean="0">
                <a:solidFill>
                  <a:schemeClr val="accent1">
                    <a:lumMod val="75000"/>
                  </a:schemeClr>
                </a:solidFill>
              </a:rPr>
              <a:t>) المواد الأولية (التي ستستعمل في الإنتاج أو الخدمة) إن وجدت</a:t>
            </a:r>
          </a:p>
          <a:p>
            <a:pPr lvl="0">
              <a:buNone/>
            </a:pPr>
            <a:endParaRPr lang="ar-SA" sz="2400" b="1" dirty="0" smtClean="0">
              <a:solidFill>
                <a:schemeClr val="accent1">
                  <a:lumMod val="75000"/>
                </a:schemeClr>
              </a:solidFill>
            </a:endParaRPr>
          </a:p>
          <a:p>
            <a:pPr lvl="0">
              <a:buNone/>
            </a:pPr>
            <a:endParaRPr lang="ar-SA" sz="2400" b="1" dirty="0" smtClean="0">
              <a:solidFill>
                <a:schemeClr val="accent1">
                  <a:lumMod val="75000"/>
                </a:schemeClr>
              </a:solidFill>
            </a:endParaRPr>
          </a:p>
          <a:p>
            <a:pPr lvl="0">
              <a:buNone/>
            </a:pPr>
            <a:endParaRPr lang="ar-SA" sz="2400" b="1" dirty="0" smtClean="0">
              <a:solidFill>
                <a:schemeClr val="accent1">
                  <a:lumMod val="75000"/>
                </a:schemeClr>
              </a:solidFill>
            </a:endParaRPr>
          </a:p>
          <a:p>
            <a:pPr lvl="0">
              <a:buNone/>
            </a:pPr>
            <a:endParaRPr lang="ar-SA" sz="2400" b="1" dirty="0" smtClean="0">
              <a:solidFill>
                <a:schemeClr val="accent1">
                  <a:lumMod val="75000"/>
                </a:schemeClr>
              </a:solidFill>
            </a:endParaRPr>
          </a:p>
          <a:p>
            <a:pPr lvl="0">
              <a:buNone/>
            </a:pPr>
            <a:endParaRPr lang="ar-SA" sz="3200" b="1" dirty="0" smtClean="0">
              <a:solidFill>
                <a:schemeClr val="accent1">
                  <a:lumMod val="75000"/>
                </a:schemeClr>
              </a:solidFill>
            </a:endParaRPr>
          </a:p>
          <a:p>
            <a:pPr lvl="0">
              <a:buNone/>
            </a:pPr>
            <a:endParaRPr lang="ar-SA" sz="1050" b="1" dirty="0" smtClean="0">
              <a:solidFill>
                <a:schemeClr val="accent1">
                  <a:lumMod val="75000"/>
                </a:schemeClr>
              </a:solidFill>
            </a:endParaRPr>
          </a:p>
          <a:p>
            <a:pPr lvl="0">
              <a:buNone/>
            </a:pPr>
            <a:endParaRPr lang="ar-SA" sz="2400" b="1" dirty="0" smtClean="0">
              <a:solidFill>
                <a:schemeClr val="accent1">
                  <a:lumMod val="75000"/>
                </a:schemeClr>
              </a:solidFill>
            </a:endParaRPr>
          </a:p>
          <a:p>
            <a:pPr>
              <a:buNone/>
            </a:pPr>
            <a:r>
              <a:rPr lang="ar-SA" sz="2400" b="1" dirty="0" smtClean="0">
                <a:solidFill>
                  <a:schemeClr val="accent1">
                    <a:lumMod val="75000"/>
                  </a:schemeClr>
                </a:solidFill>
              </a:rPr>
              <a:t>4) مجموع رأس المال العام</a:t>
            </a:r>
            <a:endParaRPr lang="en-US" sz="2400"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en-US" dirty="0" smtClean="0">
              <a:solidFill>
                <a:schemeClr val="accent1">
                  <a:lumMod val="75000"/>
                </a:schemeClr>
              </a:solidFill>
            </a:endParaRP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642910" y="1857364"/>
          <a:ext cx="8072493" cy="2621280"/>
        </p:xfrm>
        <a:graphic>
          <a:graphicData uri="http://schemas.openxmlformats.org/drawingml/2006/table">
            <a:tbl>
              <a:tblPr rtl="1" firstRow="1" bandRow="1">
                <a:tableStyleId>{5C22544A-7EE6-4342-B048-85BDC9FD1C3A}</a:tableStyleId>
              </a:tblPr>
              <a:tblGrid>
                <a:gridCol w="490411"/>
                <a:gridCol w="1816017"/>
                <a:gridCol w="1153213"/>
                <a:gridCol w="1153213"/>
                <a:gridCol w="1553175"/>
                <a:gridCol w="753251"/>
                <a:gridCol w="1153213"/>
              </a:tblGrid>
              <a:tr h="370840">
                <a:tc>
                  <a:txBody>
                    <a:bodyPr/>
                    <a:lstStyle/>
                    <a:p>
                      <a:pPr rtl="1"/>
                      <a:r>
                        <a:rPr lang="ar-SA" dirty="0" smtClean="0"/>
                        <a:t>م</a:t>
                      </a:r>
                      <a:endParaRPr lang="ar-SA" dirty="0"/>
                    </a:p>
                  </a:txBody>
                  <a:tcPr/>
                </a:tc>
                <a:tc>
                  <a:txBody>
                    <a:bodyPr/>
                    <a:lstStyle/>
                    <a:p>
                      <a:pPr rtl="1"/>
                      <a:r>
                        <a:rPr lang="ar-SA" dirty="0" smtClean="0"/>
                        <a:t>الصنف</a:t>
                      </a:r>
                      <a:endParaRPr lang="ar-SA" dirty="0"/>
                    </a:p>
                  </a:txBody>
                  <a:tcPr/>
                </a:tc>
                <a:tc>
                  <a:txBody>
                    <a:bodyPr/>
                    <a:lstStyle/>
                    <a:p>
                      <a:pPr rtl="1"/>
                      <a:r>
                        <a:rPr lang="ar-SA" dirty="0" smtClean="0"/>
                        <a:t>قيمة الوحدة</a:t>
                      </a:r>
                      <a:endParaRPr lang="ar-SA" dirty="0"/>
                    </a:p>
                  </a:txBody>
                  <a:tcPr/>
                </a:tc>
                <a:tc>
                  <a:txBody>
                    <a:bodyPr/>
                    <a:lstStyle/>
                    <a:p>
                      <a:pPr rtl="1"/>
                      <a:r>
                        <a:rPr lang="ar-SA" dirty="0" smtClean="0"/>
                        <a:t>العدد شهريا</a:t>
                      </a:r>
                      <a:endParaRPr lang="ar-SA" dirty="0"/>
                    </a:p>
                  </a:txBody>
                  <a:tcPr/>
                </a:tc>
                <a:tc>
                  <a:txBody>
                    <a:bodyPr/>
                    <a:lstStyle/>
                    <a:p>
                      <a:pPr rtl="1"/>
                      <a:r>
                        <a:rPr lang="ar-SA" dirty="0" smtClean="0"/>
                        <a:t>الإجمالي</a:t>
                      </a:r>
                      <a:r>
                        <a:rPr lang="ar-SA" baseline="0" dirty="0" smtClean="0"/>
                        <a:t> الشهري</a:t>
                      </a:r>
                      <a:endParaRPr lang="ar-SA" dirty="0"/>
                    </a:p>
                  </a:txBody>
                  <a:tcPr/>
                </a:tc>
                <a:tc>
                  <a:txBody>
                    <a:bodyPr/>
                    <a:lstStyle/>
                    <a:p>
                      <a:pPr rtl="1"/>
                      <a:r>
                        <a:rPr lang="ar-SA" dirty="0" smtClean="0"/>
                        <a:t>سنه</a:t>
                      </a:r>
                      <a:endParaRPr lang="ar-SA" dirty="0"/>
                    </a:p>
                  </a:txBody>
                  <a:tcPr/>
                </a:tc>
                <a:tc>
                  <a:txBody>
                    <a:bodyPr/>
                    <a:lstStyle/>
                    <a:p>
                      <a:pPr rtl="1"/>
                      <a:r>
                        <a:rPr lang="ar-SA" dirty="0" smtClean="0"/>
                        <a:t>5 سنوات</a:t>
                      </a:r>
                      <a:endParaRPr lang="ar-SA" dirty="0"/>
                    </a:p>
                  </a:txBody>
                  <a:tcPr/>
                </a:tc>
              </a:tr>
              <a:tr h="370840">
                <a:tc>
                  <a:txBody>
                    <a:bodyPr/>
                    <a:lstStyle/>
                    <a:p>
                      <a:pPr rtl="1"/>
                      <a:r>
                        <a:rPr lang="ar-SA" smtClean="0"/>
                        <a:t>1</a:t>
                      </a:r>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mtClean="0"/>
                        <a:t>2</a:t>
                      </a:r>
                      <a:endParaRPr lang="ar-SA" dirty="0"/>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mtClean="0"/>
                        <a:t>3</a:t>
                      </a:r>
                      <a:endParaRPr lang="ar-SA" dirty="0"/>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mtClean="0"/>
                        <a:t>4</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r>
                        <a:rPr lang="ar-SA" smtClean="0"/>
                        <a:t>5</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r>
              <a:tr h="370840">
                <a:tc gridSpan="4">
                  <a:txBody>
                    <a:bodyPr/>
                    <a:lstStyle/>
                    <a:p>
                      <a:pPr algn="l" rtl="1"/>
                      <a:r>
                        <a:rPr lang="ar-SA" sz="2000" b="1" dirty="0" smtClean="0"/>
                        <a:t>المجموع</a:t>
                      </a:r>
                      <a:endParaRPr lang="ar-SA" sz="2000" b="1" dirty="0"/>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graphicFrame>
        <p:nvGraphicFramePr>
          <p:cNvPr id="7" name="جدول 6"/>
          <p:cNvGraphicFramePr>
            <a:graphicFrameLocks noGrp="1"/>
          </p:cNvGraphicFramePr>
          <p:nvPr/>
        </p:nvGraphicFramePr>
        <p:xfrm>
          <a:off x="642910" y="5003800"/>
          <a:ext cx="8072494" cy="1854200"/>
        </p:xfrm>
        <a:graphic>
          <a:graphicData uri="http://schemas.openxmlformats.org/drawingml/2006/table">
            <a:tbl>
              <a:tblPr rtl="1" firstRow="1" bandRow="1">
                <a:tableStyleId>{5C22544A-7EE6-4342-B048-85BDC9FD1C3A}</a:tableStyleId>
              </a:tblPr>
              <a:tblGrid>
                <a:gridCol w="721977"/>
                <a:gridCol w="1644892"/>
                <a:gridCol w="4181020"/>
                <a:gridCol w="1524605"/>
              </a:tblGrid>
              <a:tr h="370840">
                <a:tc>
                  <a:txBody>
                    <a:bodyPr/>
                    <a:lstStyle/>
                    <a:p>
                      <a:pPr rtl="1"/>
                      <a:r>
                        <a:rPr lang="ar-SA" dirty="0" smtClean="0"/>
                        <a:t>م</a:t>
                      </a:r>
                      <a:endParaRPr lang="ar-SA" dirty="0"/>
                    </a:p>
                  </a:txBody>
                  <a:tcPr/>
                </a:tc>
                <a:tc>
                  <a:txBody>
                    <a:bodyPr/>
                    <a:lstStyle/>
                    <a:p>
                      <a:pPr rtl="1"/>
                      <a:r>
                        <a:rPr lang="ar-SA" dirty="0" smtClean="0"/>
                        <a:t>المصدر</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القيمة</a:t>
                      </a:r>
                      <a:endParaRPr lang="ar-SA" dirty="0"/>
                    </a:p>
                  </a:txBody>
                  <a:tcPr/>
                </a:tc>
              </a:tr>
              <a:tr h="370840">
                <a:tc>
                  <a:txBody>
                    <a:bodyPr/>
                    <a:lstStyle/>
                    <a:p>
                      <a:pPr rtl="1"/>
                      <a:r>
                        <a:rPr lang="ar-SA" b="1" dirty="0" smtClean="0"/>
                        <a:t>1</a:t>
                      </a:r>
                      <a:endParaRPr lang="ar-SA" b="1" dirty="0"/>
                    </a:p>
                  </a:txBody>
                  <a:tcPr/>
                </a:tc>
                <a:tc>
                  <a:txBody>
                    <a:bodyPr/>
                    <a:lstStyle/>
                    <a:p>
                      <a:pPr rtl="1"/>
                      <a:r>
                        <a:rPr lang="ar-SA" b="1" dirty="0" smtClean="0"/>
                        <a:t>من جدول 1</a:t>
                      </a:r>
                      <a:endParaRPr lang="ar-SA" b="1" dirty="0"/>
                    </a:p>
                  </a:txBody>
                  <a:tcPr/>
                </a:tc>
                <a:tc>
                  <a:txBody>
                    <a:bodyPr/>
                    <a:lstStyle/>
                    <a:p>
                      <a:pPr rtl="1"/>
                      <a:r>
                        <a:rPr kumimoji="0" lang="ar-SA" sz="1800" b="1" kern="1200" dirty="0" smtClean="0">
                          <a:solidFill>
                            <a:schemeClr val="dk1"/>
                          </a:solidFill>
                          <a:latin typeface="+mn-lt"/>
                          <a:ea typeface="+mn-ea"/>
                          <a:cs typeface="+mn-cs"/>
                        </a:rPr>
                        <a:t>مجموع الرواتب لمدة سنة</a:t>
                      </a:r>
                      <a:endParaRPr lang="ar-SA" dirty="0"/>
                    </a:p>
                  </a:txBody>
                  <a:tcPr/>
                </a:tc>
                <a:tc>
                  <a:txBody>
                    <a:bodyPr/>
                    <a:lstStyle/>
                    <a:p>
                      <a:pPr rtl="1"/>
                      <a:endParaRPr lang="ar-SA"/>
                    </a:p>
                  </a:txBody>
                  <a:tcPr/>
                </a:tc>
              </a:tr>
              <a:tr h="370840">
                <a:tc>
                  <a:txBody>
                    <a:bodyPr/>
                    <a:lstStyle/>
                    <a:p>
                      <a:pPr rtl="1"/>
                      <a:r>
                        <a:rPr lang="ar-SA" b="1" dirty="0" smtClean="0"/>
                        <a:t>2</a:t>
                      </a:r>
                      <a:endParaRPr lang="ar-SA" b="1" dirty="0"/>
                    </a:p>
                  </a:txBody>
                  <a:tcPr/>
                </a:tc>
                <a:tc>
                  <a:txBody>
                    <a:bodyPr/>
                    <a:lstStyle/>
                    <a:p>
                      <a:pPr rtl="1"/>
                      <a:r>
                        <a:rPr lang="ar-SA" b="1" dirty="0" smtClean="0"/>
                        <a:t>من</a:t>
                      </a:r>
                      <a:r>
                        <a:rPr lang="ar-SA" b="1" baseline="0" dirty="0" smtClean="0"/>
                        <a:t> جدول 2</a:t>
                      </a:r>
                      <a:endParaRPr lang="ar-SA" b="1" dirty="0"/>
                    </a:p>
                  </a:txBody>
                  <a:tcPr/>
                </a:tc>
                <a:tc>
                  <a:txBody>
                    <a:bodyPr/>
                    <a:lstStyle/>
                    <a:p>
                      <a:pPr rtl="1"/>
                      <a:r>
                        <a:rPr kumimoji="0" lang="ar-SA" sz="1800" b="1" kern="1200" dirty="0" smtClean="0">
                          <a:solidFill>
                            <a:schemeClr val="dk1"/>
                          </a:solidFill>
                          <a:latin typeface="+mn-lt"/>
                          <a:ea typeface="+mn-ea"/>
                          <a:cs typeface="+mn-cs"/>
                        </a:rPr>
                        <a:t>مجموع الالتزامات والمصاريف لمدة سنة</a:t>
                      </a:r>
                      <a:endParaRPr lang="ar-SA" dirty="0"/>
                    </a:p>
                  </a:txBody>
                  <a:tcPr/>
                </a:tc>
                <a:tc>
                  <a:txBody>
                    <a:bodyPr/>
                    <a:lstStyle/>
                    <a:p>
                      <a:pPr rtl="1"/>
                      <a:endParaRPr lang="ar-SA"/>
                    </a:p>
                  </a:txBody>
                  <a:tcPr/>
                </a:tc>
              </a:tr>
              <a:tr h="370840">
                <a:tc>
                  <a:txBody>
                    <a:bodyPr/>
                    <a:lstStyle/>
                    <a:p>
                      <a:pPr rtl="1"/>
                      <a:r>
                        <a:rPr lang="ar-SA" b="1" dirty="0" smtClean="0"/>
                        <a:t>3</a:t>
                      </a:r>
                      <a:endParaRPr lang="ar-SA" b="1" dirty="0"/>
                    </a:p>
                  </a:txBody>
                  <a:tcPr/>
                </a:tc>
                <a:tc>
                  <a:txBody>
                    <a:bodyPr/>
                    <a:lstStyle/>
                    <a:p>
                      <a:pPr rtl="1"/>
                      <a:r>
                        <a:rPr lang="ar-SA" b="1" dirty="0" smtClean="0"/>
                        <a:t>من جدول 3</a:t>
                      </a:r>
                      <a:endParaRPr lang="ar-SA" b="1" dirty="0"/>
                    </a:p>
                  </a:txBody>
                  <a:tcPr/>
                </a:tc>
                <a:tc>
                  <a:txBody>
                    <a:bodyPr/>
                    <a:lstStyle/>
                    <a:p>
                      <a:pPr rtl="1"/>
                      <a:r>
                        <a:rPr kumimoji="0" lang="ar-SA" sz="1800" b="1" kern="1200" dirty="0" smtClean="0">
                          <a:solidFill>
                            <a:schemeClr val="dk1"/>
                          </a:solidFill>
                          <a:latin typeface="+mn-lt"/>
                          <a:ea typeface="+mn-ea"/>
                          <a:cs typeface="+mn-cs"/>
                        </a:rPr>
                        <a:t>مجموع المواد الأولية لمدة سنة (أو 6 شهور)</a:t>
                      </a:r>
                      <a:endParaRPr lang="ar-SA" dirty="0"/>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algn="l" rtl="1"/>
                      <a:r>
                        <a:rPr lang="ar-SA" b="1" dirty="0" smtClean="0"/>
                        <a:t>المجموع</a:t>
                      </a:r>
                      <a:endParaRPr lang="ar-SA" b="1" dirty="0"/>
                    </a:p>
                  </a:txBody>
                  <a:tcPr/>
                </a:tc>
                <a:tc>
                  <a:txBody>
                    <a:bodyPr/>
                    <a:lstStyle/>
                    <a:p>
                      <a:pPr rtl="1"/>
                      <a:endParaRPr lang="ar-SA" dirty="0"/>
                    </a:p>
                  </a:txBody>
                  <a:tcPr/>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endParaRPr lang="ar-SA" dirty="0" smtClean="0"/>
          </a:p>
          <a:p>
            <a:endParaRPr lang="ar-SA" dirty="0" smtClean="0"/>
          </a:p>
          <a:p>
            <a:r>
              <a:rPr lang="ar-SA" sz="2800" b="1" dirty="0" smtClean="0"/>
              <a:t>تحدثي عن </a:t>
            </a:r>
            <a:r>
              <a:rPr lang="ar-SA" sz="2800" b="1" dirty="0" smtClean="0">
                <a:effectLst>
                  <a:outerShdw blurRad="38100" dist="38100" dir="2700000" algn="tl">
                    <a:srgbClr val="000000">
                      <a:alpha val="43137"/>
                    </a:srgbClr>
                  </a:outerShdw>
                </a:effectLst>
              </a:rPr>
              <a:t>الإدارة الماليـــــــــة </a:t>
            </a:r>
            <a:r>
              <a:rPr lang="ar-SA" sz="2800" b="1" dirty="0" smtClean="0"/>
              <a:t>في مشروعك؟</a:t>
            </a:r>
          </a:p>
          <a:p>
            <a:endParaRPr lang="ar-SA" sz="2800" b="1" dirty="0" smtClean="0"/>
          </a:p>
          <a:p>
            <a:r>
              <a:rPr lang="ar-SA" sz="2800" b="1" dirty="0" smtClean="0"/>
              <a:t>قومي بعمل دراسة مالية لمشروعك من خلال تحديــد </a:t>
            </a:r>
          </a:p>
          <a:p>
            <a:pPr lvl="0">
              <a:buNone/>
            </a:pPr>
            <a:r>
              <a:rPr lang="ar-SA" sz="2800" b="1" dirty="0" smtClean="0">
                <a:effectLst>
                  <a:outerShdw blurRad="38100" dist="38100" dir="2700000" algn="tl">
                    <a:srgbClr val="000000">
                      <a:alpha val="43137"/>
                    </a:srgbClr>
                  </a:outerShdw>
                </a:effectLst>
              </a:rPr>
              <a:t>الرواتب, الالتزامات المالية والمصاريف, المواد الأولية,</a:t>
            </a:r>
          </a:p>
          <a:p>
            <a:pPr lvl="0">
              <a:buNone/>
            </a:pPr>
            <a:r>
              <a:rPr lang="ar-SA" sz="2800" b="1" dirty="0" smtClean="0">
                <a:effectLst>
                  <a:outerShdw blurRad="38100" dist="38100" dir="2700000" algn="tl">
                    <a:srgbClr val="000000">
                      <a:alpha val="43137"/>
                    </a:srgbClr>
                  </a:outerShdw>
                </a:effectLst>
              </a:rPr>
              <a:t>مجموع رأس المال العام</a:t>
            </a:r>
            <a:r>
              <a:rPr lang="ar-SA" sz="2800" b="1" dirty="0" smtClean="0"/>
              <a:t>؟</a:t>
            </a:r>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142844" y="3000372"/>
            <a:ext cx="2000264" cy="2714644"/>
          </a:xfrm>
          <a:prstGeom prst="rect">
            <a:avLst/>
          </a:prstGeom>
          <a:noFill/>
        </p:spPr>
      </p:pic>
      <p:sp>
        <p:nvSpPr>
          <p:cNvPr id="6" name="مستطيل مستدير الزوايا 5"/>
          <p:cNvSpPr/>
          <p:nvPr/>
        </p:nvSpPr>
        <p:spPr>
          <a:xfrm>
            <a:off x="2285984" y="500042"/>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285860"/>
            <a:ext cx="8643998" cy="5572140"/>
          </a:xfrm>
        </p:spPr>
        <p:txBody>
          <a:bodyPr>
            <a:normAutofit/>
          </a:bodyPr>
          <a:lstStyle/>
          <a:p>
            <a:pPr lvl="0">
              <a:buNone/>
            </a:pPr>
            <a:r>
              <a:rPr lang="ar-SA" b="1" dirty="0" smtClean="0">
                <a:solidFill>
                  <a:schemeClr val="accent1">
                    <a:lumMod val="75000"/>
                  </a:schemeClr>
                </a:solidFill>
              </a:rPr>
              <a:t>5) الأصول الثابتة</a:t>
            </a:r>
          </a:p>
          <a:p>
            <a:pPr lvl="0">
              <a:buNone/>
            </a:pPr>
            <a:r>
              <a:rPr lang="ar-SA" b="1" dirty="0" smtClean="0">
                <a:solidFill>
                  <a:schemeClr val="accent1">
                    <a:lumMod val="75000"/>
                  </a:schemeClr>
                </a:solidFill>
              </a:rPr>
              <a:t> </a:t>
            </a:r>
            <a:r>
              <a:rPr lang="ar-SA" b="1" dirty="0" smtClean="0"/>
              <a:t> الأصول المادية الملموسة التي يمتلكها (أو سيمتلكها) المشروع.</a:t>
            </a: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endParaRPr lang="ar-SA" b="1" dirty="0" smtClean="0">
              <a:solidFill>
                <a:schemeClr val="accent1">
                  <a:lumMod val="75000"/>
                </a:schemeClr>
              </a:solidFill>
            </a:endParaRPr>
          </a:p>
          <a:p>
            <a:pPr lvl="0">
              <a:buNone/>
            </a:pPr>
            <a:r>
              <a:rPr lang="ar-SA" sz="2000" b="1" dirty="0" smtClean="0"/>
              <a:t>ملاحظة: ستأتي لاحقا للمشروع أصولا أخرى مثل قيمة الشهرة وغيرها، لكن هذه لن</a:t>
            </a:r>
          </a:p>
          <a:p>
            <a:pPr lvl="0">
              <a:buNone/>
            </a:pPr>
            <a:r>
              <a:rPr lang="ar-SA" sz="2000" b="1" dirty="0" smtClean="0"/>
              <a:t>نتعامل معها الآن</a:t>
            </a:r>
            <a:endParaRPr lang="en-US" sz="2000" dirty="0" smtClean="0">
              <a:solidFill>
                <a:schemeClr val="accent1">
                  <a:lumMod val="75000"/>
                </a:schemeClr>
              </a:solidFill>
            </a:endParaRP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28586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2000232" y="2428868"/>
          <a:ext cx="6096000" cy="2748280"/>
        </p:xfrm>
        <a:graphic>
          <a:graphicData uri="http://schemas.openxmlformats.org/drawingml/2006/table">
            <a:tbl>
              <a:tblPr rtl="1" firstRow="1" bandRow="1">
                <a:tableStyleId>{5C22544A-7EE6-4342-B048-85BDC9FD1C3A}</a:tableStyleId>
              </a:tblPr>
              <a:tblGrid>
                <a:gridCol w="389534"/>
                <a:gridCol w="2048866"/>
                <a:gridCol w="1219200"/>
                <a:gridCol w="1219200"/>
                <a:gridCol w="1219200"/>
              </a:tblGrid>
              <a:tr h="370840">
                <a:tc>
                  <a:txBody>
                    <a:bodyPr/>
                    <a:lstStyle/>
                    <a:p>
                      <a:pPr rtl="1"/>
                      <a:r>
                        <a:rPr lang="ar-SA" dirty="0" smtClean="0"/>
                        <a:t>م</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العدد</a:t>
                      </a:r>
                      <a:endParaRPr lang="ar-SA" dirty="0"/>
                    </a:p>
                  </a:txBody>
                  <a:tcPr/>
                </a:tc>
                <a:tc>
                  <a:txBody>
                    <a:bodyPr/>
                    <a:lstStyle/>
                    <a:p>
                      <a:pPr rtl="1"/>
                      <a:r>
                        <a:rPr lang="ar-SA" dirty="0" smtClean="0"/>
                        <a:t>القيمة</a:t>
                      </a:r>
                      <a:endParaRPr lang="ar-SA" dirty="0"/>
                    </a:p>
                  </a:txBody>
                  <a:tcPr/>
                </a:tc>
                <a:tc>
                  <a:txBody>
                    <a:bodyPr/>
                    <a:lstStyle/>
                    <a:p>
                      <a:pPr rtl="1"/>
                      <a:r>
                        <a:rPr lang="ar-SA" dirty="0" smtClean="0"/>
                        <a:t>الإجمالي</a:t>
                      </a:r>
                      <a:endParaRPr lang="ar-SA" dirty="0"/>
                    </a:p>
                  </a:txBody>
                  <a:tcPr/>
                </a:tc>
              </a:tr>
              <a:tr h="370840">
                <a:tc>
                  <a:txBody>
                    <a:bodyPr/>
                    <a:lstStyle/>
                    <a:p>
                      <a:pPr rtl="1"/>
                      <a:r>
                        <a:rPr lang="ar-SA" sz="2000" b="1" dirty="0" smtClean="0"/>
                        <a:t>1</a:t>
                      </a:r>
                      <a:endParaRPr lang="ar-SA" sz="2000" b="1" dirty="0"/>
                    </a:p>
                  </a:txBody>
                  <a:tcPr/>
                </a:tc>
                <a:tc>
                  <a:txBody>
                    <a:bodyPr/>
                    <a:lstStyle/>
                    <a:p>
                      <a:pPr rtl="1"/>
                      <a:r>
                        <a:rPr lang="ar-SA" sz="2000" b="1" dirty="0" smtClean="0"/>
                        <a:t>الأراضي</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b="1" dirty="0" smtClean="0"/>
                        <a:t>2</a:t>
                      </a:r>
                      <a:endParaRPr lang="ar-SA" sz="2000" b="1" dirty="0"/>
                    </a:p>
                  </a:txBody>
                  <a:tcPr/>
                </a:tc>
                <a:tc>
                  <a:txBody>
                    <a:bodyPr/>
                    <a:lstStyle/>
                    <a:p>
                      <a:pPr rtl="1"/>
                      <a:r>
                        <a:rPr lang="ar-SA" sz="2000" b="1" dirty="0" smtClean="0"/>
                        <a:t>المباني</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b="1" dirty="0" smtClean="0"/>
                        <a:t>3</a:t>
                      </a:r>
                      <a:endParaRPr lang="ar-SA" sz="2000" b="1" dirty="0"/>
                    </a:p>
                  </a:txBody>
                  <a:tcPr/>
                </a:tc>
                <a:tc>
                  <a:txBody>
                    <a:bodyPr/>
                    <a:lstStyle/>
                    <a:p>
                      <a:pPr rtl="1"/>
                      <a:r>
                        <a:rPr lang="ar-SA" sz="2000" b="1" dirty="0" smtClean="0"/>
                        <a:t>المعدات الفنية</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b="1" dirty="0" smtClean="0"/>
                        <a:t>4</a:t>
                      </a:r>
                      <a:endParaRPr lang="ar-SA" sz="2000" b="1" dirty="0"/>
                    </a:p>
                  </a:txBody>
                  <a:tcPr/>
                </a:tc>
                <a:tc>
                  <a:txBody>
                    <a:bodyPr/>
                    <a:lstStyle/>
                    <a:p>
                      <a:pPr rtl="1"/>
                      <a:r>
                        <a:rPr lang="ar-SA" sz="2000" b="1" dirty="0" smtClean="0"/>
                        <a:t>السيارات والشاحنات</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b="1" dirty="0" smtClean="0"/>
                        <a:t>5</a:t>
                      </a:r>
                      <a:endParaRPr lang="ar-SA" sz="2000" b="1" dirty="0"/>
                    </a:p>
                  </a:txBody>
                  <a:tcPr/>
                </a:tc>
                <a:tc>
                  <a:txBody>
                    <a:bodyPr/>
                    <a:lstStyle/>
                    <a:p>
                      <a:pPr rtl="1"/>
                      <a:r>
                        <a:rPr lang="ar-SA" sz="2000" b="1" dirty="0" smtClean="0"/>
                        <a:t>الأثاث والأجهزة</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b="1" dirty="0" smtClean="0"/>
                        <a:t>6</a:t>
                      </a:r>
                      <a:endParaRPr lang="ar-SA" sz="2000" b="1" dirty="0"/>
                    </a:p>
                  </a:txBody>
                  <a:tcPr/>
                </a:tc>
                <a:tc>
                  <a:txBody>
                    <a:bodyPr/>
                    <a:lstStyle/>
                    <a:p>
                      <a:pPr rtl="1"/>
                      <a:r>
                        <a:rPr lang="ar-SA" sz="2000" b="1" dirty="0" smtClean="0"/>
                        <a:t>أخرى إن وجدت</a:t>
                      </a:r>
                      <a:endParaRPr lang="ar-SA" sz="2000" b="1" dirty="0"/>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graphicFrame>
        <p:nvGraphicFramePr>
          <p:cNvPr id="7" name="جدول 6"/>
          <p:cNvGraphicFramePr>
            <a:graphicFrameLocks noGrp="1"/>
          </p:cNvGraphicFramePr>
          <p:nvPr/>
        </p:nvGraphicFramePr>
        <p:xfrm>
          <a:off x="2000232" y="5214950"/>
          <a:ext cx="6096000" cy="370840"/>
        </p:xfrm>
        <a:graphic>
          <a:graphicData uri="http://schemas.openxmlformats.org/drawingml/2006/table">
            <a:tbl>
              <a:tblPr rtl="1" firstRow="1" bandRow="1">
                <a:tableStyleId>{5C22544A-7EE6-4342-B048-85BDC9FD1C3A}</a:tableStyleId>
              </a:tblPr>
              <a:tblGrid>
                <a:gridCol w="6096000"/>
              </a:tblGrid>
              <a:tr h="370840">
                <a:tc>
                  <a:txBody>
                    <a:bodyPr/>
                    <a:lstStyle/>
                    <a:p>
                      <a:pPr algn="ctr" rtl="1"/>
                      <a:r>
                        <a:rPr lang="ar-SA" dirty="0" smtClean="0"/>
                        <a:t>المجموع</a:t>
                      </a:r>
                      <a:endParaRPr lang="ar-SA" dirty="0"/>
                    </a:p>
                  </a:txBody>
                  <a:tcPr/>
                </a:tc>
              </a:tr>
            </a:tbl>
          </a:graphicData>
        </a:graphic>
      </p:graphicFrame>
      <p:pic>
        <p:nvPicPr>
          <p:cNvPr id="20484" name="Picture 4" descr="https://encrypted-tbn2.gstatic.com/images?q=tbn:ANd9GcQDRyPSCZuUksZROZ_Sq-goy-PNNvkshA0PBbbyLeXoleVBi-YDFWsk1A">
            <a:hlinkClick r:id="rId4"/>
          </p:cNvPr>
          <p:cNvPicPr>
            <a:picLocks noChangeAspect="1" noChangeArrowheads="1"/>
          </p:cNvPicPr>
          <p:nvPr/>
        </p:nvPicPr>
        <p:blipFill>
          <a:blip r:embed="rId5"/>
          <a:srcRect/>
          <a:stretch>
            <a:fillRect/>
          </a:stretch>
        </p:blipFill>
        <p:spPr bwMode="auto">
          <a:xfrm>
            <a:off x="0" y="3071810"/>
            <a:ext cx="1928794" cy="2714644"/>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857232"/>
            <a:ext cx="8715436" cy="6000768"/>
          </a:xfrm>
        </p:spPr>
        <p:txBody>
          <a:bodyPr>
            <a:normAutofit/>
          </a:bodyPr>
          <a:lstStyle/>
          <a:p>
            <a:pPr lvl="0">
              <a:buNone/>
            </a:pPr>
            <a:r>
              <a:rPr lang="ar-SA" sz="2400" dirty="0" smtClean="0">
                <a:solidFill>
                  <a:schemeClr val="accent1">
                    <a:lumMod val="75000"/>
                  </a:schemeClr>
                </a:solidFill>
              </a:rPr>
              <a:t>6) </a:t>
            </a:r>
            <a:r>
              <a:rPr lang="ar-SA" sz="2400" b="1" dirty="0" smtClean="0">
                <a:solidFill>
                  <a:schemeClr val="accent1">
                    <a:lumMod val="75000"/>
                  </a:schemeClr>
                </a:solidFill>
              </a:rPr>
              <a:t>الاستهلاك السنوي</a:t>
            </a:r>
            <a:endParaRPr lang="en-US" sz="2400" dirty="0" smtClean="0">
              <a:solidFill>
                <a:schemeClr val="accent1">
                  <a:lumMod val="75000"/>
                </a:schemeClr>
              </a:solidFill>
            </a:endParaRPr>
          </a:p>
          <a:p>
            <a:pPr>
              <a:buNone/>
            </a:pPr>
            <a:r>
              <a:rPr lang="ar-SA" sz="2100" b="1" dirty="0" smtClean="0"/>
              <a:t>يجب كذلك أن تقدر إدارة المشروع قيمة الاستهلاك (كم ستقل قيمة الأصل كل سنة</a:t>
            </a:r>
            <a:endParaRPr lang="en-US" sz="2100" dirty="0" smtClean="0"/>
          </a:p>
          <a:p>
            <a:pPr>
              <a:buNone/>
            </a:pPr>
            <a:r>
              <a:rPr lang="ar-SA" sz="2200" b="1" dirty="0" smtClean="0"/>
              <a:t>( ألا ترى أن السيارة مثلا تقل قيمتها مع كل سنة استعمال، النقص في القيمة = الاستهلاك ) </a:t>
            </a:r>
            <a:endParaRPr lang="en-US" sz="2200" dirty="0" smtClean="0"/>
          </a:p>
          <a:p>
            <a:pPr>
              <a:buNone/>
            </a:pPr>
            <a:r>
              <a:rPr lang="ar-SA" sz="2200" b="1" dirty="0" smtClean="0"/>
              <a:t>وهي تحسب بأن نقسم قيمة الأصل على عدد سنين الاستهلاك.</a:t>
            </a:r>
            <a:endParaRPr lang="en-US" sz="2200" dirty="0" smtClean="0"/>
          </a:p>
          <a:p>
            <a:pPr>
              <a:buNone/>
            </a:pPr>
            <a:r>
              <a:rPr lang="ar-SA" sz="2200" b="1" dirty="0" smtClean="0"/>
              <a:t>وعادة تحسب السنوات كالتالي:</a:t>
            </a:r>
            <a:endParaRPr lang="en-US" sz="2200" dirty="0" smtClean="0"/>
          </a:p>
          <a:p>
            <a:pPr lvl="0">
              <a:buNone/>
            </a:pPr>
            <a:r>
              <a:rPr lang="ar-SA" sz="2200" b="1" dirty="0" smtClean="0"/>
              <a:t>1</a:t>
            </a:r>
            <a:r>
              <a:rPr lang="ar-SA" sz="2000" b="1" dirty="0" smtClean="0"/>
              <a:t>) الأراضي ( لا تستهلك ) 			2) المباني (5 إلى 20سنة) وفي العادة 20</a:t>
            </a:r>
            <a:endParaRPr lang="en-US" sz="2000" dirty="0" smtClean="0"/>
          </a:p>
          <a:p>
            <a:pPr lvl="0">
              <a:buNone/>
            </a:pPr>
            <a:r>
              <a:rPr lang="ar-SA" sz="2000" b="1" dirty="0" smtClean="0"/>
              <a:t>3) الأجهزة والأثاث والسيارات وغيرها (3 إلى 5سنوات) وفي العادة 3</a:t>
            </a:r>
            <a:endParaRPr lang="en-US" sz="2000" dirty="0" smtClean="0"/>
          </a:p>
          <a:p>
            <a:pPr lvl="0">
              <a:buNone/>
            </a:pPr>
            <a:r>
              <a:rPr lang="ar-SA" sz="2000" b="1" dirty="0" smtClean="0"/>
              <a:t>4) المعدات الفنية الغالية (5 إلى 10سنوات) وفي العادة </a:t>
            </a:r>
            <a:r>
              <a:rPr lang="ar-SA" sz="2200" b="1" dirty="0" smtClean="0"/>
              <a:t>5</a:t>
            </a:r>
          </a:p>
          <a:p>
            <a:pPr lvl="0">
              <a:buNone/>
            </a:pPr>
            <a:endParaRPr lang="en-US" sz="2200" dirty="0" smtClean="0"/>
          </a:p>
          <a:p>
            <a:pPr>
              <a:buNone/>
            </a:pPr>
            <a:endParaRPr lang="ar-SA" dirty="0"/>
          </a:p>
        </p:txBody>
      </p:sp>
      <p:pic>
        <p:nvPicPr>
          <p:cNvPr id="5" name="Picture 3" descr="Picture2.jpg"/>
          <p:cNvPicPr>
            <a:picLocks noChangeAspect="1"/>
          </p:cNvPicPr>
          <p:nvPr/>
        </p:nvPicPr>
        <p:blipFill>
          <a:blip r:embed="rId2" cstate="print"/>
          <a:stretch>
            <a:fillRect/>
          </a:stretch>
        </p:blipFill>
        <p:spPr>
          <a:xfrm>
            <a:off x="0" y="0"/>
            <a:ext cx="1785918" cy="1428736"/>
          </a:xfrm>
          <a:prstGeom prst="rect">
            <a:avLst/>
          </a:prstGeom>
        </p:spPr>
      </p:pic>
      <p:graphicFrame>
        <p:nvGraphicFramePr>
          <p:cNvPr id="6" name="جدول 5"/>
          <p:cNvGraphicFramePr>
            <a:graphicFrameLocks noGrp="1"/>
          </p:cNvGraphicFramePr>
          <p:nvPr/>
        </p:nvGraphicFramePr>
        <p:xfrm>
          <a:off x="4" y="3997960"/>
          <a:ext cx="9143996" cy="2860040"/>
        </p:xfrm>
        <a:graphic>
          <a:graphicData uri="http://schemas.openxmlformats.org/drawingml/2006/table">
            <a:tbl>
              <a:tblPr rtl="1" firstRow="1" bandRow="1">
                <a:tableStyleId>{5C22544A-7EE6-4342-B048-85BDC9FD1C3A}</a:tableStyleId>
              </a:tblPr>
              <a:tblGrid>
                <a:gridCol w="564163"/>
                <a:gridCol w="3093436"/>
                <a:gridCol w="1489308"/>
                <a:gridCol w="1556900"/>
                <a:gridCol w="2440189"/>
              </a:tblGrid>
              <a:tr h="208933">
                <a:tc>
                  <a:txBody>
                    <a:bodyPr/>
                    <a:lstStyle/>
                    <a:p>
                      <a:pPr rtl="1"/>
                      <a:r>
                        <a:rPr lang="ar-SA" dirty="0" smtClean="0"/>
                        <a:t>م </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إجمالي القيمة من جدول 5</a:t>
                      </a:r>
                      <a:endParaRPr lang="ar-SA" dirty="0"/>
                    </a:p>
                  </a:txBody>
                  <a:tcPr/>
                </a:tc>
                <a:tc>
                  <a:txBody>
                    <a:bodyPr/>
                    <a:lstStyle/>
                    <a:p>
                      <a:pPr rtl="1"/>
                      <a:r>
                        <a:rPr lang="ar-SA" dirty="0" smtClean="0"/>
                        <a:t>سنوات الاستهلاك</a:t>
                      </a:r>
                      <a:r>
                        <a:rPr lang="ar-SA" baseline="0" dirty="0" smtClean="0"/>
                        <a:t> قابلة للتعديل</a:t>
                      </a:r>
                      <a:endParaRPr lang="ar-SA" dirty="0"/>
                    </a:p>
                  </a:txBody>
                  <a:tcPr/>
                </a:tc>
                <a:tc>
                  <a:txBody>
                    <a:bodyPr/>
                    <a:lstStyle/>
                    <a:p>
                      <a:pPr rtl="1"/>
                      <a:r>
                        <a:rPr kumimoji="0" lang="ar-SA" sz="1800" b="1" kern="1200" dirty="0" smtClean="0">
                          <a:solidFill>
                            <a:schemeClr val="lt1"/>
                          </a:solidFill>
                          <a:latin typeface="+mn-lt"/>
                          <a:ea typeface="+mn-ea"/>
                          <a:cs typeface="+mn-cs"/>
                        </a:rPr>
                        <a:t>الاستهلاك السنوي=</a:t>
                      </a:r>
                      <a:endParaRPr kumimoji="0" lang="en-US" sz="1800" b="1" kern="1200" dirty="0" smtClean="0">
                        <a:solidFill>
                          <a:schemeClr val="lt1"/>
                        </a:solidFill>
                        <a:latin typeface="+mn-lt"/>
                        <a:ea typeface="+mn-ea"/>
                        <a:cs typeface="+mn-cs"/>
                      </a:endParaRPr>
                    </a:p>
                    <a:p>
                      <a:r>
                        <a:rPr kumimoji="0" lang="ar-SA" sz="1800" b="1" kern="1200" dirty="0" smtClean="0">
                          <a:solidFill>
                            <a:schemeClr val="lt1"/>
                          </a:solidFill>
                          <a:latin typeface="+mn-lt"/>
                          <a:ea typeface="+mn-ea"/>
                          <a:cs typeface="+mn-cs"/>
                        </a:rPr>
                        <a:t>إجمالي القيمة ÷ عدد السنوات</a:t>
                      </a:r>
                      <a:endParaRPr lang="ar-SA" dirty="0"/>
                    </a:p>
                  </a:txBody>
                  <a:tcPr/>
                </a:tc>
              </a:tr>
              <a:tr h="370840">
                <a:tc>
                  <a:txBody>
                    <a:bodyPr/>
                    <a:lstStyle/>
                    <a:p>
                      <a:pPr algn="ctr" rtl="1"/>
                      <a:r>
                        <a:rPr lang="ar-SA" b="1" dirty="0" smtClean="0"/>
                        <a:t>1</a:t>
                      </a:r>
                      <a:endParaRPr lang="ar-SA" b="1" dirty="0"/>
                    </a:p>
                  </a:txBody>
                  <a:tcPr/>
                </a:tc>
                <a:tc>
                  <a:txBody>
                    <a:bodyPr/>
                    <a:lstStyle/>
                    <a:p>
                      <a:pPr rtl="1"/>
                      <a:r>
                        <a:rPr lang="ar-SA" b="1" dirty="0" smtClean="0"/>
                        <a:t>المباني</a:t>
                      </a:r>
                      <a:endParaRPr lang="ar-SA" b="1" dirty="0"/>
                    </a:p>
                  </a:txBody>
                  <a:tcPr/>
                </a:tc>
                <a:tc>
                  <a:txBody>
                    <a:bodyPr/>
                    <a:lstStyle/>
                    <a:p>
                      <a:pPr rtl="1"/>
                      <a:endParaRPr lang="ar-SA"/>
                    </a:p>
                  </a:txBody>
                  <a:tcPr/>
                </a:tc>
                <a:tc>
                  <a:txBody>
                    <a:bodyPr/>
                    <a:lstStyle/>
                    <a:p>
                      <a:pPr algn="ctr" rtl="1"/>
                      <a:r>
                        <a:rPr lang="ar-SA" b="1" dirty="0" smtClean="0"/>
                        <a:t>20</a:t>
                      </a:r>
                      <a:endParaRPr lang="ar-SA" b="1" dirty="0"/>
                    </a:p>
                  </a:txBody>
                  <a:tcPr/>
                </a:tc>
                <a:tc>
                  <a:txBody>
                    <a:bodyPr/>
                    <a:lstStyle/>
                    <a:p>
                      <a:pPr rtl="1"/>
                      <a:endParaRPr lang="ar-SA"/>
                    </a:p>
                  </a:txBody>
                  <a:tcPr/>
                </a:tc>
              </a:tr>
              <a:tr h="370840">
                <a:tc>
                  <a:txBody>
                    <a:bodyPr/>
                    <a:lstStyle/>
                    <a:p>
                      <a:pPr algn="ctr" rtl="1"/>
                      <a:r>
                        <a:rPr lang="ar-SA" b="1" dirty="0" smtClean="0"/>
                        <a:t>2</a:t>
                      </a:r>
                      <a:endParaRPr lang="ar-SA" b="1" dirty="0"/>
                    </a:p>
                  </a:txBody>
                  <a:tcPr/>
                </a:tc>
                <a:tc>
                  <a:txBody>
                    <a:bodyPr/>
                    <a:lstStyle/>
                    <a:p>
                      <a:pPr rtl="1"/>
                      <a:r>
                        <a:rPr lang="ar-SA" b="1" dirty="0" smtClean="0"/>
                        <a:t>المعدات الفنية</a:t>
                      </a:r>
                      <a:endParaRPr lang="ar-SA" b="1" dirty="0"/>
                    </a:p>
                  </a:txBody>
                  <a:tcPr/>
                </a:tc>
                <a:tc>
                  <a:txBody>
                    <a:bodyPr/>
                    <a:lstStyle/>
                    <a:p>
                      <a:pPr rtl="1"/>
                      <a:endParaRPr lang="ar-SA"/>
                    </a:p>
                  </a:txBody>
                  <a:tcPr/>
                </a:tc>
                <a:tc>
                  <a:txBody>
                    <a:bodyPr/>
                    <a:lstStyle/>
                    <a:p>
                      <a:pPr algn="ctr" rtl="1"/>
                      <a:r>
                        <a:rPr lang="ar-SA" b="1" dirty="0" smtClean="0"/>
                        <a:t>5</a:t>
                      </a:r>
                      <a:endParaRPr lang="ar-SA" b="1" dirty="0"/>
                    </a:p>
                  </a:txBody>
                  <a:tcPr/>
                </a:tc>
                <a:tc>
                  <a:txBody>
                    <a:bodyPr/>
                    <a:lstStyle/>
                    <a:p>
                      <a:pPr rtl="1"/>
                      <a:endParaRPr lang="ar-SA"/>
                    </a:p>
                  </a:txBody>
                  <a:tcPr/>
                </a:tc>
              </a:tr>
              <a:tr h="370840">
                <a:tc>
                  <a:txBody>
                    <a:bodyPr/>
                    <a:lstStyle/>
                    <a:p>
                      <a:pPr algn="ctr" rtl="1"/>
                      <a:r>
                        <a:rPr lang="ar-SA" b="1" dirty="0" smtClean="0"/>
                        <a:t>3</a:t>
                      </a:r>
                      <a:endParaRPr lang="ar-SA" b="1" dirty="0"/>
                    </a:p>
                  </a:txBody>
                  <a:tcPr/>
                </a:tc>
                <a:tc>
                  <a:txBody>
                    <a:bodyPr/>
                    <a:lstStyle/>
                    <a:p>
                      <a:pPr rtl="1"/>
                      <a:r>
                        <a:rPr lang="ar-SA" b="1" dirty="0" smtClean="0"/>
                        <a:t>السيارات والشاحنات</a:t>
                      </a:r>
                      <a:endParaRPr lang="ar-SA" b="1" dirty="0"/>
                    </a:p>
                  </a:txBody>
                  <a:tcPr/>
                </a:tc>
                <a:tc>
                  <a:txBody>
                    <a:bodyPr/>
                    <a:lstStyle/>
                    <a:p>
                      <a:pPr rtl="1"/>
                      <a:endParaRPr lang="ar-SA"/>
                    </a:p>
                  </a:txBody>
                  <a:tcPr/>
                </a:tc>
                <a:tc>
                  <a:txBody>
                    <a:bodyPr/>
                    <a:lstStyle/>
                    <a:p>
                      <a:pPr algn="ctr" rtl="1"/>
                      <a:r>
                        <a:rPr lang="ar-SA" b="1" dirty="0" smtClean="0"/>
                        <a:t>3</a:t>
                      </a:r>
                      <a:endParaRPr lang="ar-SA" b="1" dirty="0"/>
                    </a:p>
                  </a:txBody>
                  <a:tcPr/>
                </a:tc>
                <a:tc>
                  <a:txBody>
                    <a:bodyPr/>
                    <a:lstStyle/>
                    <a:p>
                      <a:pPr rtl="1"/>
                      <a:endParaRPr lang="ar-SA"/>
                    </a:p>
                  </a:txBody>
                  <a:tcPr/>
                </a:tc>
              </a:tr>
              <a:tr h="370840">
                <a:tc>
                  <a:txBody>
                    <a:bodyPr/>
                    <a:lstStyle/>
                    <a:p>
                      <a:pPr algn="ctr" rtl="1"/>
                      <a:r>
                        <a:rPr lang="ar-SA" b="1" dirty="0" smtClean="0"/>
                        <a:t>4</a:t>
                      </a:r>
                      <a:endParaRPr lang="ar-SA" b="1" dirty="0"/>
                    </a:p>
                  </a:txBody>
                  <a:tcPr/>
                </a:tc>
                <a:tc>
                  <a:txBody>
                    <a:bodyPr/>
                    <a:lstStyle/>
                    <a:p>
                      <a:pPr rtl="1"/>
                      <a:r>
                        <a:rPr lang="ar-SA" b="1" dirty="0" smtClean="0"/>
                        <a:t>الأثاث والأجهزة</a:t>
                      </a:r>
                      <a:endParaRPr lang="ar-SA" b="1" dirty="0"/>
                    </a:p>
                  </a:txBody>
                  <a:tcPr/>
                </a:tc>
                <a:tc>
                  <a:txBody>
                    <a:bodyPr/>
                    <a:lstStyle/>
                    <a:p>
                      <a:pPr rtl="1"/>
                      <a:endParaRPr lang="ar-SA"/>
                    </a:p>
                  </a:txBody>
                  <a:tcPr/>
                </a:tc>
                <a:tc>
                  <a:txBody>
                    <a:bodyPr/>
                    <a:lstStyle/>
                    <a:p>
                      <a:pPr algn="ctr" rtl="1"/>
                      <a:r>
                        <a:rPr lang="ar-SA" b="1" dirty="0" smtClean="0"/>
                        <a:t>3</a:t>
                      </a:r>
                      <a:endParaRPr lang="ar-SA" b="1" dirty="0"/>
                    </a:p>
                  </a:txBody>
                  <a:tcPr/>
                </a:tc>
                <a:tc>
                  <a:txBody>
                    <a:bodyPr/>
                    <a:lstStyle/>
                    <a:p>
                      <a:pPr rtl="1"/>
                      <a:endParaRPr lang="ar-SA"/>
                    </a:p>
                  </a:txBody>
                  <a:tcPr/>
                </a:tc>
              </a:tr>
              <a:tr h="370840">
                <a:tc>
                  <a:txBody>
                    <a:bodyPr/>
                    <a:lstStyle/>
                    <a:p>
                      <a:pPr algn="ctr" rtl="1"/>
                      <a:r>
                        <a:rPr lang="ar-SA" b="1" dirty="0" smtClean="0"/>
                        <a:t>5</a:t>
                      </a:r>
                      <a:endParaRPr lang="ar-SA" b="1" dirty="0"/>
                    </a:p>
                  </a:txBody>
                  <a:tcPr/>
                </a:tc>
                <a:tc>
                  <a:txBody>
                    <a:bodyPr/>
                    <a:lstStyle/>
                    <a:p>
                      <a:pPr rtl="1"/>
                      <a:r>
                        <a:rPr lang="ar-SA" b="1" dirty="0" smtClean="0"/>
                        <a:t>أخرى</a:t>
                      </a:r>
                      <a:r>
                        <a:rPr lang="ar-SA" b="1" baseline="0" dirty="0" smtClean="0"/>
                        <a:t> إن وجدت</a:t>
                      </a:r>
                      <a:endParaRPr lang="ar-SA" b="1" dirty="0"/>
                    </a:p>
                  </a:txBody>
                  <a:tcPr/>
                </a:tc>
                <a:tc>
                  <a:txBody>
                    <a:bodyPr/>
                    <a:lstStyle/>
                    <a:p>
                      <a:pPr rtl="1"/>
                      <a:endParaRPr lang="ar-SA"/>
                    </a:p>
                  </a:txBody>
                  <a:tcPr/>
                </a:tc>
                <a:tc>
                  <a:txBody>
                    <a:bodyPr/>
                    <a:lstStyle/>
                    <a:p>
                      <a:pPr algn="ctr" rtl="1"/>
                      <a:r>
                        <a:rPr lang="ar-SA" b="1" dirty="0" smtClean="0"/>
                        <a:t>3</a:t>
                      </a:r>
                      <a:endParaRPr lang="ar-SA" b="1" dirty="0"/>
                    </a:p>
                  </a:txBody>
                  <a:tcPr/>
                </a:tc>
                <a:tc>
                  <a:txBody>
                    <a:bodyPr/>
                    <a:lstStyle/>
                    <a:p>
                      <a:pPr rtl="1"/>
                      <a:endParaRPr lang="ar-SA"/>
                    </a:p>
                  </a:txBody>
                  <a:tcPr/>
                </a:tc>
              </a:tr>
              <a:tr h="148927">
                <a:tc gridSpan="4">
                  <a:txBody>
                    <a:bodyPr/>
                    <a:lstStyle/>
                    <a:p>
                      <a:pPr algn="l" rtl="1"/>
                      <a:r>
                        <a:rPr lang="ar-SA" b="1" dirty="0" smtClean="0"/>
                        <a:t>مجموع الاستهلاك</a:t>
                      </a:r>
                      <a:endParaRPr lang="ar-SA" b="1" dirty="0"/>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dirty="0"/>
                    </a:p>
                  </a:txBody>
                  <a:tcPr/>
                </a:tc>
                <a:tc>
                  <a:txBody>
                    <a:bodyPr/>
                    <a:lstStyle/>
                    <a:p>
                      <a:pPr rtl="1"/>
                      <a:endParaRPr lang="ar-SA" dirty="0"/>
                    </a:p>
                  </a:txBody>
                  <a:tcPr/>
                </a:tc>
              </a:tr>
            </a:tbl>
          </a:graphicData>
        </a:graphic>
      </p:graphicFrame>
      <p:pic>
        <p:nvPicPr>
          <p:cNvPr id="7" name="Picture 3" descr="Picture1.jpg"/>
          <p:cNvPicPr>
            <a:picLocks noChangeAspect="1"/>
          </p:cNvPicPr>
          <p:nvPr/>
        </p:nvPicPr>
        <p:blipFill>
          <a:blip r:embed="rId3" cstate="print"/>
          <a:stretch>
            <a:fillRect/>
          </a:stretch>
        </p:blipFill>
        <p:spPr>
          <a:xfrm>
            <a:off x="7643834" y="0"/>
            <a:ext cx="1500166" cy="92867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714488"/>
            <a:ext cx="8229600" cy="4454525"/>
          </a:xfrm>
        </p:spPr>
        <p:txBody>
          <a:bodyPr/>
          <a:lstStyle/>
          <a:p>
            <a:pPr lvl="0">
              <a:buFont typeface="Wingdings" pitchFamily="2" charset="2"/>
              <a:buChar char="Ø"/>
            </a:pPr>
            <a:r>
              <a:rPr lang="ar-KW" b="1" dirty="0" smtClean="0">
                <a:effectLst>
                  <a:outerShdw blurRad="38100" dist="38100" dir="2700000" algn="tl">
                    <a:srgbClr val="000000">
                      <a:alpha val="43137"/>
                    </a:srgbClr>
                  </a:outerShdw>
                </a:effectLst>
              </a:rPr>
              <a:t>البيانات العامة للمشروع </a:t>
            </a:r>
            <a:endParaRPr lang="en-US" dirty="0" smtClean="0">
              <a:effectLst>
                <a:outerShdw blurRad="38100" dist="38100" dir="2700000" algn="tl">
                  <a:srgbClr val="000000">
                    <a:alpha val="43137"/>
                  </a:srgbClr>
                </a:outerShdw>
              </a:effectLst>
            </a:endParaRPr>
          </a:p>
          <a:p>
            <a:pPr>
              <a:buNone/>
            </a:pPr>
            <a:endParaRPr lang="ar-SA" dirty="0" smtClean="0"/>
          </a:p>
          <a:p>
            <a:pPr>
              <a:buNone/>
            </a:pPr>
            <a:endParaRPr lang="ar-SA" dirty="0" smtClean="0"/>
          </a:p>
          <a:p>
            <a:pPr>
              <a:buNone/>
            </a:pPr>
            <a:endParaRPr lang="ar-SA" dirty="0" smtClean="0"/>
          </a:p>
          <a:p>
            <a:pPr>
              <a:buNone/>
            </a:pPr>
            <a:endParaRPr lang="ar-SA" dirty="0" smtClean="0"/>
          </a:p>
          <a:p>
            <a:pPr>
              <a:buNone/>
            </a:pPr>
            <a:endParaRPr lang="ar-SA" sz="2000" dirty="0" smtClean="0"/>
          </a:p>
          <a:p>
            <a:pPr marL="624078" lvl="0" indent="-514350">
              <a:buFont typeface="Wingdings" pitchFamily="2" charset="2"/>
              <a:buChar char="Ø"/>
            </a:pPr>
            <a:r>
              <a:rPr lang="ar-KW" b="1" dirty="0" smtClean="0">
                <a:effectLst>
                  <a:outerShdw blurRad="38100" dist="38100" dir="2700000" algn="tl">
                    <a:srgbClr val="000000">
                      <a:alpha val="43137"/>
                    </a:srgbClr>
                  </a:outerShdw>
                </a:effectLst>
              </a:rPr>
              <a:t>أسماء ونسب الشركاء</a:t>
            </a:r>
            <a:endParaRPr lang="ar-SA" b="1" dirty="0" smtClean="0">
              <a:effectLst>
                <a:outerShdw blurRad="38100" dist="38100" dir="2700000" algn="tl">
                  <a:srgbClr val="000000">
                    <a:alpha val="43137"/>
                  </a:srgbClr>
                </a:outerShdw>
              </a:effectLst>
            </a:endParaRPr>
          </a:p>
          <a:p>
            <a:pPr marL="624078" lvl="0" indent="-514350">
              <a:buNone/>
            </a:pPr>
            <a:r>
              <a:rPr lang="ar-KW" b="1" dirty="0" smtClean="0"/>
              <a:t> </a:t>
            </a:r>
            <a:endParaRPr lang="en-US" dirty="0" smtClean="0"/>
          </a:p>
          <a:p>
            <a:pPr>
              <a:buNone/>
            </a:pPr>
            <a:endParaRPr lang="ar-SA" dirty="0"/>
          </a:p>
        </p:txBody>
      </p:sp>
      <p:sp>
        <p:nvSpPr>
          <p:cNvPr id="2" name="عنوان 1"/>
          <p:cNvSpPr>
            <a:spLocks noGrp="1"/>
          </p:cNvSpPr>
          <p:nvPr>
            <p:ph type="title"/>
          </p:nvPr>
        </p:nvSpPr>
        <p:spPr/>
        <p:txBody>
          <a:bodyPr>
            <a:normAutofit/>
          </a:bodyPr>
          <a:lstStyle/>
          <a:p>
            <a:pPr algn="ctr"/>
            <a:r>
              <a:rPr lang="ar-SA" sz="4800" dirty="0" smtClean="0"/>
              <a:t>أولاً: الغلاف</a:t>
            </a:r>
            <a:endParaRPr lang="ar-SA" sz="4800"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graphicFrame>
        <p:nvGraphicFramePr>
          <p:cNvPr id="6" name="جدول 5"/>
          <p:cNvGraphicFramePr>
            <a:graphicFrameLocks noGrp="1"/>
          </p:cNvGraphicFramePr>
          <p:nvPr/>
        </p:nvGraphicFramePr>
        <p:xfrm>
          <a:off x="1643042" y="2285992"/>
          <a:ext cx="6096000" cy="1981200"/>
        </p:xfrm>
        <a:graphic>
          <a:graphicData uri="http://schemas.openxmlformats.org/drawingml/2006/table">
            <a:tbl>
              <a:tblPr rtl="1" firstRow="1" bandRow="1">
                <a:tableStyleId>{3B4B98B0-60AC-42C2-AFA5-B58CD77FA1E5}</a:tableStyleId>
              </a:tblPr>
              <a:tblGrid>
                <a:gridCol w="3048000"/>
                <a:gridCol w="3048000"/>
              </a:tblGrid>
              <a:tr h="370840">
                <a:tc>
                  <a:txBody>
                    <a:bodyPr/>
                    <a:lstStyle/>
                    <a:p>
                      <a:pPr rtl="1"/>
                      <a:r>
                        <a:rPr lang="ar-SA" sz="2000" b="1" dirty="0" smtClean="0"/>
                        <a:t>اسم المشروع</a:t>
                      </a:r>
                      <a:endParaRPr lang="ar-SA" sz="2000" b="1" dirty="0"/>
                    </a:p>
                  </a:txBody>
                  <a:tcPr/>
                </a:tc>
                <a:tc>
                  <a:txBody>
                    <a:bodyPr/>
                    <a:lstStyle/>
                    <a:p>
                      <a:pPr rtl="1"/>
                      <a:endParaRPr lang="ar-SA"/>
                    </a:p>
                  </a:txBody>
                  <a:tcPr/>
                </a:tc>
              </a:tr>
              <a:tr h="370840">
                <a:tc>
                  <a:txBody>
                    <a:bodyPr/>
                    <a:lstStyle/>
                    <a:p>
                      <a:pPr rtl="1"/>
                      <a:r>
                        <a:rPr lang="ar-SA" sz="2000" b="1" dirty="0" smtClean="0"/>
                        <a:t>اسم صاحب المشروع</a:t>
                      </a:r>
                      <a:endParaRPr lang="ar-SA" sz="2000" b="1" dirty="0"/>
                    </a:p>
                  </a:txBody>
                  <a:tcPr/>
                </a:tc>
                <a:tc>
                  <a:txBody>
                    <a:bodyPr/>
                    <a:lstStyle/>
                    <a:p>
                      <a:pPr rtl="1"/>
                      <a:endParaRPr lang="ar-SA"/>
                    </a:p>
                  </a:txBody>
                  <a:tcPr/>
                </a:tc>
              </a:tr>
              <a:tr h="370840">
                <a:tc>
                  <a:txBody>
                    <a:bodyPr/>
                    <a:lstStyle/>
                    <a:p>
                      <a:pPr rtl="1"/>
                      <a:r>
                        <a:rPr lang="ar-SA" sz="2000" b="1" dirty="0" smtClean="0"/>
                        <a:t>العنوان</a:t>
                      </a:r>
                      <a:endParaRPr lang="ar-SA" sz="2000" b="1" dirty="0"/>
                    </a:p>
                  </a:txBody>
                  <a:tcPr/>
                </a:tc>
                <a:tc>
                  <a:txBody>
                    <a:bodyPr/>
                    <a:lstStyle/>
                    <a:p>
                      <a:pPr rtl="1"/>
                      <a:endParaRPr lang="ar-SA"/>
                    </a:p>
                  </a:txBody>
                  <a:tcPr/>
                </a:tc>
              </a:tr>
              <a:tr h="370840">
                <a:tc>
                  <a:txBody>
                    <a:bodyPr/>
                    <a:lstStyle/>
                    <a:p>
                      <a:pPr rtl="1"/>
                      <a:r>
                        <a:rPr lang="ar-SA" sz="2000" b="1" dirty="0" smtClean="0"/>
                        <a:t>الهاتف</a:t>
                      </a:r>
                      <a:endParaRPr lang="ar-SA" sz="2000" b="1" dirty="0"/>
                    </a:p>
                  </a:txBody>
                  <a:tcPr/>
                </a:tc>
                <a:tc>
                  <a:txBody>
                    <a:bodyPr/>
                    <a:lstStyle/>
                    <a:p>
                      <a:pPr rtl="1"/>
                      <a:endParaRPr lang="ar-SA"/>
                    </a:p>
                  </a:txBody>
                  <a:tcPr/>
                </a:tc>
              </a:tr>
              <a:tr h="370840">
                <a:tc>
                  <a:txBody>
                    <a:bodyPr/>
                    <a:lstStyle/>
                    <a:p>
                      <a:pPr rtl="1"/>
                      <a:r>
                        <a:rPr lang="ar-SA" sz="2000" b="1" dirty="0" err="1" smtClean="0"/>
                        <a:t>الإيميل</a:t>
                      </a:r>
                      <a:r>
                        <a:rPr lang="ar-SA" sz="2000" b="1" dirty="0" smtClean="0"/>
                        <a:t> أو الموقع الالكتروني</a:t>
                      </a:r>
                      <a:endParaRPr lang="ar-SA" sz="2000" b="1" dirty="0"/>
                    </a:p>
                  </a:txBody>
                  <a:tcPr/>
                </a:tc>
                <a:tc>
                  <a:txBody>
                    <a:bodyPr/>
                    <a:lstStyle/>
                    <a:p>
                      <a:pPr rtl="1"/>
                      <a:endParaRPr lang="ar-SA" dirty="0"/>
                    </a:p>
                  </a:txBody>
                  <a:tcPr/>
                </a:tc>
              </a:tr>
            </a:tbl>
          </a:graphicData>
        </a:graphic>
      </p:graphicFrame>
      <p:graphicFrame>
        <p:nvGraphicFramePr>
          <p:cNvPr id="7" name="جدول 6"/>
          <p:cNvGraphicFramePr>
            <a:graphicFrameLocks noGrp="1"/>
          </p:cNvGraphicFramePr>
          <p:nvPr/>
        </p:nvGraphicFramePr>
        <p:xfrm>
          <a:off x="785786" y="4857760"/>
          <a:ext cx="7286676" cy="1137920"/>
        </p:xfrm>
        <a:graphic>
          <a:graphicData uri="http://schemas.openxmlformats.org/drawingml/2006/table">
            <a:tbl>
              <a:tblPr rtl="1" firstRow="1" bandRow="1">
                <a:tableStyleId>{5C22544A-7EE6-4342-B048-85BDC9FD1C3A}</a:tableStyleId>
              </a:tblPr>
              <a:tblGrid>
                <a:gridCol w="1821669"/>
                <a:gridCol w="1821669"/>
                <a:gridCol w="1821669"/>
                <a:gridCol w="1821669"/>
              </a:tblGrid>
              <a:tr h="370840">
                <a:tc>
                  <a:txBody>
                    <a:bodyPr/>
                    <a:lstStyle/>
                    <a:p>
                      <a:pPr algn="ctr" rtl="1"/>
                      <a:r>
                        <a:rPr lang="ar-SA" sz="2000" dirty="0" smtClean="0">
                          <a:solidFill>
                            <a:schemeClr val="tx1"/>
                          </a:solidFill>
                        </a:rPr>
                        <a:t>الاسم</a:t>
                      </a:r>
                      <a:endParaRPr lang="ar-SA" sz="2000" dirty="0">
                        <a:solidFill>
                          <a:schemeClr val="tx1"/>
                        </a:solidFill>
                      </a:endParaRPr>
                    </a:p>
                  </a:txBody>
                  <a:tcPr/>
                </a:tc>
                <a:tc>
                  <a:txBody>
                    <a:bodyPr/>
                    <a:lstStyle/>
                    <a:p>
                      <a:pPr algn="ctr" rtl="1"/>
                      <a:r>
                        <a:rPr lang="ar-SA" sz="2000" dirty="0" smtClean="0">
                          <a:solidFill>
                            <a:schemeClr val="tx1"/>
                          </a:solidFill>
                        </a:rPr>
                        <a:t>الجنسية</a:t>
                      </a:r>
                      <a:endParaRPr lang="ar-SA" sz="2000" dirty="0">
                        <a:solidFill>
                          <a:schemeClr val="tx1"/>
                        </a:solidFill>
                      </a:endParaRPr>
                    </a:p>
                  </a:txBody>
                  <a:tcPr/>
                </a:tc>
                <a:tc>
                  <a:txBody>
                    <a:bodyPr/>
                    <a:lstStyle/>
                    <a:p>
                      <a:pPr algn="ctr" rtl="1"/>
                      <a:r>
                        <a:rPr lang="ar-SA" sz="2000" dirty="0" smtClean="0">
                          <a:solidFill>
                            <a:schemeClr val="tx1"/>
                          </a:solidFill>
                        </a:rPr>
                        <a:t>نسبة المساهمة</a:t>
                      </a:r>
                      <a:endParaRPr lang="ar-SA" sz="2000" dirty="0">
                        <a:solidFill>
                          <a:schemeClr val="tx1"/>
                        </a:solidFill>
                      </a:endParaRPr>
                    </a:p>
                  </a:txBody>
                  <a:tcPr/>
                </a:tc>
                <a:tc>
                  <a:txBody>
                    <a:bodyPr/>
                    <a:lstStyle/>
                    <a:p>
                      <a:pPr algn="ctr" rtl="1"/>
                      <a:r>
                        <a:rPr lang="ar-SA" sz="2000" dirty="0" smtClean="0">
                          <a:solidFill>
                            <a:schemeClr val="tx1"/>
                          </a:solidFill>
                        </a:rPr>
                        <a:t>رقم</a:t>
                      </a:r>
                      <a:r>
                        <a:rPr lang="ar-SA" sz="2000" baseline="0" dirty="0" smtClean="0">
                          <a:solidFill>
                            <a:schemeClr val="tx1"/>
                          </a:solidFill>
                        </a:rPr>
                        <a:t> إثبات الشخصية</a:t>
                      </a:r>
                      <a:endParaRPr lang="ar-SA" sz="2000" dirty="0">
                        <a:solidFill>
                          <a:schemeClr val="tx1"/>
                        </a:solidFill>
                      </a:endParaRPr>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dirty="0"/>
                    </a:p>
                  </a:txBody>
                  <a:tcPr/>
                </a:tc>
              </a:tr>
            </a:tbl>
          </a:graphicData>
        </a:graphic>
      </p:graphicFrame>
      <p:pic>
        <p:nvPicPr>
          <p:cNvPr id="56322" name="Picture 2" descr="https://encrypted-tbn3.gstatic.com/images?q=tbn:ANd9GcRPfWgMX4SWuKdc-3Cz2VSQBVaaP9k5o1KchtJGrnsKeWviqcrNP_c49NpF">
            <a:hlinkClick r:id="rId4"/>
          </p:cNvPr>
          <p:cNvPicPr>
            <a:picLocks noChangeAspect="1" noChangeArrowheads="1"/>
          </p:cNvPicPr>
          <p:nvPr/>
        </p:nvPicPr>
        <p:blipFill>
          <a:blip r:embed="rId5"/>
          <a:srcRect/>
          <a:stretch>
            <a:fillRect/>
          </a:stretch>
        </p:blipFill>
        <p:spPr bwMode="auto">
          <a:xfrm>
            <a:off x="0" y="2071678"/>
            <a:ext cx="1643042" cy="2286016"/>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2844" y="1285860"/>
            <a:ext cx="8786874" cy="4721431"/>
          </a:xfrm>
        </p:spPr>
        <p:txBody>
          <a:bodyPr/>
          <a:lstStyle/>
          <a:p>
            <a:pPr lvl="0">
              <a:buNone/>
            </a:pPr>
            <a:r>
              <a:rPr lang="ar-SA" dirty="0" smtClean="0">
                <a:solidFill>
                  <a:schemeClr val="accent1">
                    <a:lumMod val="75000"/>
                  </a:schemeClr>
                </a:solidFill>
              </a:rPr>
              <a:t>7) </a:t>
            </a:r>
            <a:r>
              <a:rPr lang="ar-SA" b="1" dirty="0" smtClean="0">
                <a:solidFill>
                  <a:schemeClr val="accent1">
                    <a:lumMod val="75000"/>
                  </a:schemeClr>
                </a:solidFill>
              </a:rPr>
              <a:t>مصاريف التأسيس</a:t>
            </a:r>
            <a:endParaRPr lang="en-US" dirty="0" smtClean="0">
              <a:solidFill>
                <a:schemeClr val="accent1">
                  <a:lumMod val="75000"/>
                </a:schemeClr>
              </a:solidFill>
            </a:endParaRPr>
          </a:p>
          <a:p>
            <a:pPr>
              <a:buNone/>
            </a:pPr>
            <a:r>
              <a:rPr lang="ar-SA" sz="2400" b="1" dirty="0" smtClean="0"/>
              <a:t>هذه المصاريف يتم دفعها قبل بدء الإنتاج أو التشغيل وليست أصولا ملموسة (أي ليست </a:t>
            </a:r>
          </a:p>
          <a:p>
            <a:pPr>
              <a:buNone/>
            </a:pPr>
            <a:r>
              <a:rPr lang="ar-SA" sz="2400" b="1" dirty="0" smtClean="0"/>
              <a:t>مباني أو أجهزة أو أثاث أو سيارات...الخ) ولكنها مصاريف لأصول غير ملموسة.</a:t>
            </a:r>
            <a:endParaRPr lang="en-US" sz="2400" dirty="0" smtClean="0"/>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357298"/>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7" name="جدول 6"/>
          <p:cNvGraphicFramePr>
            <a:graphicFrameLocks noGrp="1"/>
          </p:cNvGraphicFramePr>
          <p:nvPr/>
        </p:nvGraphicFramePr>
        <p:xfrm>
          <a:off x="571472" y="2857496"/>
          <a:ext cx="8143932" cy="3708400"/>
        </p:xfrm>
        <a:graphic>
          <a:graphicData uri="http://schemas.openxmlformats.org/drawingml/2006/table">
            <a:tbl>
              <a:tblPr rtl="1" firstRow="1" bandRow="1">
                <a:tableStyleId>{5C22544A-7EE6-4342-B048-85BDC9FD1C3A}</a:tableStyleId>
              </a:tblPr>
              <a:tblGrid>
                <a:gridCol w="755422"/>
                <a:gridCol w="5166080"/>
                <a:gridCol w="2222430"/>
              </a:tblGrid>
              <a:tr h="370840">
                <a:tc>
                  <a:txBody>
                    <a:bodyPr/>
                    <a:lstStyle/>
                    <a:p>
                      <a:pPr rtl="1"/>
                      <a:r>
                        <a:rPr lang="ar-SA" dirty="0" smtClean="0"/>
                        <a:t>م</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القيمة</a:t>
                      </a:r>
                      <a:endParaRPr lang="ar-SA" dirty="0"/>
                    </a:p>
                  </a:txBody>
                  <a:tcPr/>
                </a:tc>
              </a:tr>
              <a:tr h="370840">
                <a:tc>
                  <a:txBody>
                    <a:bodyPr/>
                    <a:lstStyle/>
                    <a:p>
                      <a:pPr algn="ctr" rtl="1"/>
                      <a:r>
                        <a:rPr lang="ar-SA" b="1" dirty="0" smtClean="0"/>
                        <a:t>1</a:t>
                      </a:r>
                      <a:endParaRPr lang="ar-SA" b="1" dirty="0"/>
                    </a:p>
                  </a:txBody>
                  <a:tcPr/>
                </a:tc>
                <a:tc>
                  <a:txBody>
                    <a:bodyPr/>
                    <a:lstStyle/>
                    <a:p>
                      <a:pPr rtl="1"/>
                      <a:r>
                        <a:rPr kumimoji="0" lang="ar-SA" sz="1800" b="1" kern="1200" dirty="0" smtClean="0">
                          <a:solidFill>
                            <a:schemeClr val="dk1"/>
                          </a:solidFill>
                          <a:latin typeface="+mn-lt"/>
                          <a:ea typeface="+mn-ea"/>
                          <a:cs typeface="+mn-cs"/>
                        </a:rPr>
                        <a:t>دراسات وتراخيص</a:t>
                      </a:r>
                      <a:endParaRPr lang="ar-SA" dirty="0"/>
                    </a:p>
                  </a:txBody>
                  <a:tcPr/>
                </a:tc>
                <a:tc>
                  <a:txBody>
                    <a:bodyPr/>
                    <a:lstStyle/>
                    <a:p>
                      <a:pPr rtl="1"/>
                      <a:endParaRPr lang="ar-SA"/>
                    </a:p>
                  </a:txBody>
                  <a:tcPr/>
                </a:tc>
              </a:tr>
              <a:tr h="370840">
                <a:tc>
                  <a:txBody>
                    <a:bodyPr/>
                    <a:lstStyle/>
                    <a:p>
                      <a:pPr algn="ctr" rtl="1"/>
                      <a:r>
                        <a:rPr lang="ar-SA" b="1" dirty="0" smtClean="0"/>
                        <a:t>2</a:t>
                      </a:r>
                      <a:endParaRPr lang="ar-SA" b="1" dirty="0"/>
                    </a:p>
                  </a:txBody>
                  <a:tcPr/>
                </a:tc>
                <a:tc>
                  <a:txBody>
                    <a:bodyPr/>
                    <a:lstStyle/>
                    <a:p>
                      <a:pPr rtl="1"/>
                      <a:r>
                        <a:rPr kumimoji="0" lang="ar-SA" sz="1800" b="1" kern="1200" dirty="0" smtClean="0">
                          <a:solidFill>
                            <a:schemeClr val="dk1"/>
                          </a:solidFill>
                          <a:latin typeface="+mn-lt"/>
                          <a:ea typeface="+mn-ea"/>
                          <a:cs typeface="+mn-cs"/>
                        </a:rPr>
                        <a:t>تسويق وإعلان</a:t>
                      </a:r>
                      <a:endParaRPr lang="ar-SA" dirty="0"/>
                    </a:p>
                  </a:txBody>
                  <a:tcPr/>
                </a:tc>
                <a:tc>
                  <a:txBody>
                    <a:bodyPr/>
                    <a:lstStyle/>
                    <a:p>
                      <a:pPr rtl="1"/>
                      <a:endParaRPr lang="ar-SA"/>
                    </a:p>
                  </a:txBody>
                  <a:tcPr/>
                </a:tc>
              </a:tr>
              <a:tr h="370840">
                <a:tc>
                  <a:txBody>
                    <a:bodyPr/>
                    <a:lstStyle/>
                    <a:p>
                      <a:pPr algn="ctr" rtl="1"/>
                      <a:r>
                        <a:rPr lang="ar-SA" b="1" dirty="0" smtClean="0"/>
                        <a:t>3</a:t>
                      </a:r>
                      <a:endParaRPr lang="ar-SA" b="1" dirty="0"/>
                    </a:p>
                  </a:txBody>
                  <a:tcPr/>
                </a:tc>
                <a:tc>
                  <a:txBody>
                    <a:bodyPr/>
                    <a:lstStyle/>
                    <a:p>
                      <a:pPr rtl="1"/>
                      <a:r>
                        <a:rPr kumimoji="0" lang="ar-SA" sz="1800" b="1" kern="1200" dirty="0" smtClean="0">
                          <a:solidFill>
                            <a:schemeClr val="dk1"/>
                          </a:solidFill>
                          <a:latin typeface="+mn-lt"/>
                          <a:ea typeface="+mn-ea"/>
                          <a:cs typeface="+mn-cs"/>
                        </a:rPr>
                        <a:t>تصميم الهوية الإعلامية</a:t>
                      </a:r>
                      <a:endParaRPr lang="ar-SA" dirty="0"/>
                    </a:p>
                  </a:txBody>
                  <a:tcPr/>
                </a:tc>
                <a:tc>
                  <a:txBody>
                    <a:bodyPr/>
                    <a:lstStyle/>
                    <a:p>
                      <a:pPr rtl="1"/>
                      <a:endParaRPr lang="ar-SA"/>
                    </a:p>
                  </a:txBody>
                  <a:tcPr/>
                </a:tc>
              </a:tr>
              <a:tr h="370840">
                <a:tc>
                  <a:txBody>
                    <a:bodyPr/>
                    <a:lstStyle/>
                    <a:p>
                      <a:pPr algn="ctr" rtl="1"/>
                      <a:r>
                        <a:rPr lang="ar-SA" b="1" dirty="0" smtClean="0"/>
                        <a:t>4</a:t>
                      </a:r>
                      <a:endParaRPr lang="ar-SA" b="1" dirty="0"/>
                    </a:p>
                  </a:txBody>
                  <a:tcPr/>
                </a:tc>
                <a:tc>
                  <a:txBody>
                    <a:bodyPr/>
                    <a:lstStyle/>
                    <a:p>
                      <a:pPr rtl="1"/>
                      <a:r>
                        <a:rPr kumimoji="0" lang="ar-SA" sz="1800" b="1" kern="1200" dirty="0" smtClean="0">
                          <a:solidFill>
                            <a:schemeClr val="dk1"/>
                          </a:solidFill>
                          <a:latin typeface="+mn-lt"/>
                          <a:ea typeface="+mn-ea"/>
                          <a:cs typeface="+mn-cs"/>
                        </a:rPr>
                        <a:t>تدريب</a:t>
                      </a:r>
                      <a:endParaRPr lang="ar-SA" dirty="0"/>
                    </a:p>
                  </a:txBody>
                  <a:tcPr/>
                </a:tc>
                <a:tc>
                  <a:txBody>
                    <a:bodyPr/>
                    <a:lstStyle/>
                    <a:p>
                      <a:pPr rtl="1"/>
                      <a:endParaRPr lang="ar-SA"/>
                    </a:p>
                  </a:txBody>
                  <a:tcPr/>
                </a:tc>
              </a:tr>
              <a:tr h="370840">
                <a:tc>
                  <a:txBody>
                    <a:bodyPr/>
                    <a:lstStyle/>
                    <a:p>
                      <a:pPr algn="ctr" rtl="1"/>
                      <a:r>
                        <a:rPr lang="ar-SA" b="1" dirty="0" smtClean="0"/>
                        <a:t>5</a:t>
                      </a:r>
                      <a:endParaRPr lang="ar-SA" b="1" dirty="0"/>
                    </a:p>
                  </a:txBody>
                  <a:tcPr/>
                </a:tc>
                <a:tc>
                  <a:txBody>
                    <a:bodyPr/>
                    <a:lstStyle/>
                    <a:p>
                      <a:pPr rtl="1"/>
                      <a:r>
                        <a:rPr kumimoji="0" lang="ar-SA" sz="1800" b="1" kern="1200" dirty="0" smtClean="0">
                          <a:solidFill>
                            <a:schemeClr val="dk1"/>
                          </a:solidFill>
                          <a:latin typeface="+mn-lt"/>
                          <a:ea typeface="+mn-ea"/>
                          <a:cs typeface="+mn-cs"/>
                        </a:rPr>
                        <a:t>خلو رجل (إفراغ المكان)</a:t>
                      </a:r>
                      <a:endParaRPr lang="ar-SA" dirty="0"/>
                    </a:p>
                  </a:txBody>
                  <a:tcPr/>
                </a:tc>
                <a:tc>
                  <a:txBody>
                    <a:bodyPr/>
                    <a:lstStyle/>
                    <a:p>
                      <a:pPr rtl="1"/>
                      <a:endParaRPr lang="ar-SA"/>
                    </a:p>
                  </a:txBody>
                  <a:tcPr/>
                </a:tc>
              </a:tr>
              <a:tr h="370840">
                <a:tc>
                  <a:txBody>
                    <a:bodyPr/>
                    <a:lstStyle/>
                    <a:p>
                      <a:pPr algn="ctr" rtl="1"/>
                      <a:r>
                        <a:rPr lang="ar-SA" b="1" dirty="0" smtClean="0"/>
                        <a:t>6</a:t>
                      </a:r>
                      <a:endParaRPr lang="ar-SA" b="1" dirty="0"/>
                    </a:p>
                  </a:txBody>
                  <a:tcPr/>
                </a:tc>
                <a:tc>
                  <a:txBody>
                    <a:bodyPr/>
                    <a:lstStyle/>
                    <a:p>
                      <a:pPr rtl="1"/>
                      <a:r>
                        <a:rPr kumimoji="0" lang="ar-SA" sz="1800" b="1" kern="1200" dirty="0" smtClean="0">
                          <a:solidFill>
                            <a:schemeClr val="dk1"/>
                          </a:solidFill>
                          <a:latin typeface="+mn-lt"/>
                          <a:ea typeface="+mn-ea"/>
                          <a:cs typeface="+mn-cs"/>
                        </a:rPr>
                        <a:t>شراء وكالات أو حقوق أو شهرة ( </a:t>
                      </a:r>
                      <a:r>
                        <a:rPr kumimoji="0" lang="en-US" sz="1800" b="1" kern="1200" dirty="0" smtClean="0">
                          <a:solidFill>
                            <a:schemeClr val="dk1"/>
                          </a:solidFill>
                          <a:latin typeface="+mn-lt"/>
                          <a:ea typeface="+mn-ea"/>
                          <a:cs typeface="+mn-cs"/>
                        </a:rPr>
                        <a:t>Good will</a:t>
                      </a:r>
                      <a:r>
                        <a:rPr kumimoji="0" lang="ar-KW" sz="1800" b="1" kern="1200" dirty="0" smtClean="0">
                          <a:solidFill>
                            <a:schemeClr val="dk1"/>
                          </a:solidFill>
                          <a:latin typeface="+mn-lt"/>
                          <a:ea typeface="+mn-ea"/>
                          <a:cs typeface="+mn-cs"/>
                        </a:rPr>
                        <a:t>)</a:t>
                      </a:r>
                      <a:endParaRPr lang="ar-SA" dirty="0"/>
                    </a:p>
                  </a:txBody>
                  <a:tcPr/>
                </a:tc>
                <a:tc>
                  <a:txBody>
                    <a:bodyPr/>
                    <a:lstStyle/>
                    <a:p>
                      <a:pPr rtl="1"/>
                      <a:endParaRPr lang="ar-SA"/>
                    </a:p>
                  </a:txBody>
                  <a:tcPr/>
                </a:tc>
              </a:tr>
              <a:tr h="370840">
                <a:tc>
                  <a:txBody>
                    <a:bodyPr/>
                    <a:lstStyle/>
                    <a:p>
                      <a:pPr algn="ctr" rtl="1"/>
                      <a:r>
                        <a:rPr lang="ar-SA" b="1" dirty="0" smtClean="0"/>
                        <a:t>7</a:t>
                      </a:r>
                      <a:endParaRPr lang="ar-SA" b="1" dirty="0"/>
                    </a:p>
                  </a:txBody>
                  <a:tcPr/>
                </a:tc>
                <a:tc>
                  <a:txBody>
                    <a:bodyPr/>
                    <a:lstStyle/>
                    <a:p>
                      <a:pPr rtl="1"/>
                      <a:r>
                        <a:rPr kumimoji="0" lang="ar-SA" sz="1800" b="1" kern="1200" dirty="0" smtClean="0">
                          <a:solidFill>
                            <a:schemeClr val="dk1"/>
                          </a:solidFill>
                          <a:latin typeface="+mn-lt"/>
                          <a:ea typeface="+mn-ea"/>
                          <a:cs typeface="+mn-cs"/>
                        </a:rPr>
                        <a:t>مصاريف ما قبل بدء الإنتاج أو التشغيل</a:t>
                      </a:r>
                      <a:endParaRPr lang="ar-SA" dirty="0"/>
                    </a:p>
                  </a:txBody>
                  <a:tcPr/>
                </a:tc>
                <a:tc>
                  <a:txBody>
                    <a:bodyPr/>
                    <a:lstStyle/>
                    <a:p>
                      <a:pPr rtl="1"/>
                      <a:endParaRPr lang="ar-SA"/>
                    </a:p>
                  </a:txBody>
                  <a:tcPr/>
                </a:tc>
              </a:tr>
              <a:tr h="370840">
                <a:tc>
                  <a:txBody>
                    <a:bodyPr/>
                    <a:lstStyle/>
                    <a:p>
                      <a:pPr algn="ctr" rtl="1"/>
                      <a:r>
                        <a:rPr lang="ar-SA" b="1" dirty="0" smtClean="0"/>
                        <a:t>8</a:t>
                      </a:r>
                      <a:endParaRPr lang="ar-SA" b="1" dirty="0"/>
                    </a:p>
                  </a:txBody>
                  <a:tcPr/>
                </a:tc>
                <a:tc>
                  <a:txBody>
                    <a:bodyPr/>
                    <a:lstStyle/>
                    <a:p>
                      <a:pPr rtl="1"/>
                      <a:r>
                        <a:rPr kumimoji="0" lang="ar-SA" sz="1800" b="1" kern="1200" dirty="0" smtClean="0">
                          <a:solidFill>
                            <a:schemeClr val="dk1"/>
                          </a:solidFill>
                          <a:latin typeface="+mn-lt"/>
                          <a:ea typeface="+mn-ea"/>
                          <a:cs typeface="+mn-cs"/>
                        </a:rPr>
                        <a:t>مصاريف أخرى (ديكور، تزيين، ...الخ)</a:t>
                      </a:r>
                      <a:endParaRPr lang="ar-SA" dirty="0"/>
                    </a:p>
                  </a:txBody>
                  <a:tcPr/>
                </a:tc>
                <a:tc>
                  <a:txBody>
                    <a:bodyPr/>
                    <a:lstStyle/>
                    <a:p>
                      <a:pPr rtl="1"/>
                      <a:endParaRPr lang="ar-SA"/>
                    </a:p>
                  </a:txBody>
                  <a:tcPr/>
                </a:tc>
              </a:tr>
              <a:tr h="370840">
                <a:tc gridSpan="2">
                  <a:txBody>
                    <a:bodyPr/>
                    <a:lstStyle/>
                    <a:p>
                      <a:pPr algn="l" rtl="1"/>
                      <a:r>
                        <a:rPr lang="ar-SA" b="1" dirty="0" smtClean="0"/>
                        <a:t>المجموع</a:t>
                      </a:r>
                      <a:endParaRPr lang="ar-SA" b="1" dirty="0"/>
                    </a:p>
                  </a:txBody>
                  <a:tcPr/>
                </a:tc>
                <a:tc hMerge="1">
                  <a:txBody>
                    <a:bodyPr/>
                    <a:lstStyle/>
                    <a:p>
                      <a:pPr algn="l" rtl="1"/>
                      <a:endParaRPr lang="ar-SA" b="1" dirty="0"/>
                    </a:p>
                  </a:txBody>
                  <a:tcPr/>
                </a:tc>
                <a:tc>
                  <a:txBody>
                    <a:bodyPr/>
                    <a:lstStyle/>
                    <a:p>
                      <a:pPr rtl="1"/>
                      <a:endParaRPr lang="ar-SA" dirty="0"/>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buNone/>
            </a:pPr>
            <a:r>
              <a:rPr lang="ar-SA" dirty="0" smtClean="0">
                <a:solidFill>
                  <a:schemeClr val="accent1">
                    <a:lumMod val="75000"/>
                  </a:schemeClr>
                </a:solidFill>
              </a:rPr>
              <a:t>8) </a:t>
            </a:r>
            <a:r>
              <a:rPr lang="ar-SA" b="1" dirty="0" smtClean="0">
                <a:solidFill>
                  <a:schemeClr val="accent1">
                    <a:lumMod val="75000"/>
                  </a:schemeClr>
                </a:solidFill>
              </a:rPr>
              <a:t>الاستثمار </a:t>
            </a:r>
          </a:p>
          <a:p>
            <a:pPr>
              <a:buNone/>
            </a:pPr>
            <a:r>
              <a:rPr lang="ar-SA" b="1" dirty="0" smtClean="0"/>
              <a:t>(رأس المال المطلوب للمشروع)</a:t>
            </a: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857224" y="2643182"/>
          <a:ext cx="7239008" cy="3383280"/>
        </p:xfrm>
        <a:graphic>
          <a:graphicData uri="http://schemas.openxmlformats.org/drawingml/2006/table">
            <a:tbl>
              <a:tblPr rtl="1" firstRow="1" bandRow="1">
                <a:tableStyleId>{5C22544A-7EE6-4342-B048-85BDC9FD1C3A}</a:tableStyleId>
              </a:tblPr>
              <a:tblGrid>
                <a:gridCol w="550958"/>
                <a:gridCol w="1594646"/>
                <a:gridCol w="3644566"/>
                <a:gridCol w="1448838"/>
              </a:tblGrid>
              <a:tr h="370840">
                <a:tc>
                  <a:txBody>
                    <a:bodyPr/>
                    <a:lstStyle/>
                    <a:p>
                      <a:pPr rtl="1"/>
                      <a:r>
                        <a:rPr lang="ar-SA" sz="2400" dirty="0" smtClean="0"/>
                        <a:t>م</a:t>
                      </a:r>
                      <a:endParaRPr lang="ar-SA" sz="2400" dirty="0"/>
                    </a:p>
                  </a:txBody>
                  <a:tcPr/>
                </a:tc>
                <a:tc>
                  <a:txBody>
                    <a:bodyPr/>
                    <a:lstStyle/>
                    <a:p>
                      <a:pPr rtl="1"/>
                      <a:r>
                        <a:rPr lang="ar-SA" sz="2400" dirty="0" smtClean="0"/>
                        <a:t>المصدر</a:t>
                      </a:r>
                      <a:endParaRPr lang="ar-SA" sz="2400" dirty="0"/>
                    </a:p>
                  </a:txBody>
                  <a:tcPr/>
                </a:tc>
                <a:tc>
                  <a:txBody>
                    <a:bodyPr/>
                    <a:lstStyle/>
                    <a:p>
                      <a:pPr rtl="1"/>
                      <a:r>
                        <a:rPr lang="ar-SA" sz="2400" dirty="0" smtClean="0"/>
                        <a:t>البيان</a:t>
                      </a:r>
                      <a:endParaRPr lang="ar-SA" sz="2400" dirty="0"/>
                    </a:p>
                  </a:txBody>
                  <a:tcPr/>
                </a:tc>
                <a:tc>
                  <a:txBody>
                    <a:bodyPr/>
                    <a:lstStyle/>
                    <a:p>
                      <a:pPr rtl="1"/>
                      <a:r>
                        <a:rPr lang="ar-SA" sz="2400" dirty="0" smtClean="0"/>
                        <a:t>القيمة</a:t>
                      </a:r>
                      <a:endParaRPr lang="ar-SA" sz="2400" dirty="0"/>
                    </a:p>
                  </a:txBody>
                  <a:tcPr/>
                </a:tc>
              </a:tr>
              <a:tr h="370840">
                <a:tc>
                  <a:txBody>
                    <a:bodyPr/>
                    <a:lstStyle/>
                    <a:p>
                      <a:pPr rtl="1"/>
                      <a:r>
                        <a:rPr kumimoji="0" lang="ar-SA" sz="2400" b="1" kern="1200" dirty="0" smtClean="0">
                          <a:solidFill>
                            <a:schemeClr val="dk1"/>
                          </a:solidFill>
                          <a:latin typeface="+mn-lt"/>
                          <a:ea typeface="+mn-ea"/>
                          <a:cs typeface="+mn-cs"/>
                        </a:rPr>
                        <a:t>1</a:t>
                      </a:r>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من جدول (4)</a:t>
                      </a:r>
                      <a:endParaRPr lang="ar-SA" sz="2400" dirty="0" smtClean="0"/>
                    </a:p>
                    <a:p>
                      <a:pPr rtl="1"/>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مجموع رأس المال العامل</a:t>
                      </a:r>
                      <a:endParaRPr lang="ar-SA" sz="2400" dirty="0" smtClean="0"/>
                    </a:p>
                    <a:p>
                      <a:pPr rtl="1"/>
                      <a:endParaRPr lang="ar-SA" sz="2400" dirty="0"/>
                    </a:p>
                  </a:txBody>
                  <a:tcPr/>
                </a:tc>
                <a:tc>
                  <a:txBody>
                    <a:bodyPr/>
                    <a:lstStyle/>
                    <a:p>
                      <a:pPr rtl="1"/>
                      <a:endParaRPr lang="ar-SA"/>
                    </a:p>
                  </a:txBody>
                  <a:tcPr/>
                </a:tc>
              </a:tr>
              <a:tr h="370840">
                <a:tc>
                  <a:txBody>
                    <a:bodyPr/>
                    <a:lstStyle/>
                    <a:p>
                      <a:pPr rtl="1"/>
                      <a:r>
                        <a:rPr kumimoji="0" lang="ar-SA" sz="2400" b="1" kern="1200" dirty="0" smtClean="0">
                          <a:solidFill>
                            <a:schemeClr val="dk1"/>
                          </a:solidFill>
                          <a:latin typeface="+mn-lt"/>
                          <a:ea typeface="+mn-ea"/>
                          <a:cs typeface="+mn-cs"/>
                        </a:rPr>
                        <a:t>2</a:t>
                      </a:r>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من جدول (5)</a:t>
                      </a:r>
                      <a:endParaRPr lang="ar-SA" sz="2400" dirty="0" smtClean="0"/>
                    </a:p>
                    <a:p>
                      <a:pPr rtl="1"/>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مجموع الأصول الثابتة</a:t>
                      </a:r>
                      <a:endParaRPr lang="ar-SA" sz="2400" dirty="0" smtClean="0"/>
                    </a:p>
                    <a:p>
                      <a:pPr rtl="1"/>
                      <a:endParaRPr lang="ar-SA" sz="2400" dirty="0"/>
                    </a:p>
                  </a:txBody>
                  <a:tcPr/>
                </a:tc>
                <a:tc>
                  <a:txBody>
                    <a:bodyPr/>
                    <a:lstStyle/>
                    <a:p>
                      <a:pPr rtl="1"/>
                      <a:endParaRPr lang="ar-SA"/>
                    </a:p>
                  </a:txBody>
                  <a:tcPr/>
                </a:tc>
              </a:tr>
              <a:tr h="370840">
                <a:tc>
                  <a:txBody>
                    <a:bodyPr/>
                    <a:lstStyle/>
                    <a:p>
                      <a:pPr rtl="1"/>
                      <a:r>
                        <a:rPr kumimoji="0" lang="ar-SA" sz="2400" b="1" kern="1200" dirty="0" smtClean="0">
                          <a:solidFill>
                            <a:schemeClr val="dk1"/>
                          </a:solidFill>
                          <a:latin typeface="+mn-lt"/>
                          <a:ea typeface="+mn-ea"/>
                          <a:cs typeface="+mn-cs"/>
                        </a:rPr>
                        <a:t>3</a:t>
                      </a:r>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من جدول (7)</a:t>
                      </a:r>
                      <a:endParaRPr lang="ar-SA" sz="2400" dirty="0" smtClean="0"/>
                    </a:p>
                    <a:p>
                      <a:pPr rtl="1"/>
                      <a:endParaRPr lang="ar-SA" sz="24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sz="2400" b="1" kern="1200" dirty="0" smtClean="0">
                          <a:solidFill>
                            <a:schemeClr val="dk1"/>
                          </a:solidFill>
                          <a:latin typeface="+mn-lt"/>
                          <a:ea typeface="+mn-ea"/>
                          <a:cs typeface="+mn-cs"/>
                        </a:rPr>
                        <a:t>مجموع مصاريف التأسيس</a:t>
                      </a:r>
                      <a:endParaRPr lang="ar-SA" sz="2400" dirty="0" smtClean="0"/>
                    </a:p>
                    <a:p>
                      <a:pPr rtl="1"/>
                      <a:endParaRPr lang="ar-SA" sz="2400" dirty="0"/>
                    </a:p>
                  </a:txBody>
                  <a:tcPr/>
                </a:tc>
                <a:tc>
                  <a:txBody>
                    <a:bodyPr/>
                    <a:lstStyle/>
                    <a:p>
                      <a:pPr rtl="1"/>
                      <a:endParaRPr lang="ar-SA"/>
                    </a:p>
                  </a:txBody>
                  <a:tcPr/>
                </a:tc>
              </a:tr>
              <a:tr h="370840">
                <a:tc gridSpan="3">
                  <a:txBody>
                    <a:bodyPr/>
                    <a:lstStyle/>
                    <a:p>
                      <a:pPr algn="l" rtl="1"/>
                      <a:r>
                        <a:rPr kumimoji="0" lang="ar-SA" sz="2400" b="1" kern="1200" dirty="0" smtClean="0">
                          <a:solidFill>
                            <a:schemeClr val="dk1"/>
                          </a:solidFill>
                          <a:latin typeface="+mn-lt"/>
                          <a:ea typeface="+mn-ea"/>
                          <a:cs typeface="+mn-cs"/>
                        </a:rPr>
                        <a:t>المجموع</a:t>
                      </a:r>
                      <a:endParaRPr lang="ar-SA" sz="2400" dirty="0"/>
                    </a:p>
                  </a:txBody>
                  <a:tcPr/>
                </a:tc>
                <a:tc hMerge="1">
                  <a:txBody>
                    <a:bodyPr/>
                    <a:lstStyle/>
                    <a:p>
                      <a:pPr rtl="1"/>
                      <a:endParaRPr lang="ar-SA" dirty="0"/>
                    </a:p>
                  </a:txBody>
                  <a:tcPr/>
                </a:tc>
                <a:tc hMerge="1">
                  <a:txBody>
                    <a:bodyPr/>
                    <a:lstStyle/>
                    <a:p>
                      <a:pPr rtl="1"/>
                      <a:endParaRPr lang="ar-SA" dirty="0"/>
                    </a:p>
                  </a:txBody>
                  <a:tcPr/>
                </a:tc>
                <a:tc>
                  <a:txBody>
                    <a:bodyPr/>
                    <a:lstStyle/>
                    <a:p>
                      <a:pPr rtl="1"/>
                      <a:endParaRPr lang="ar-SA" dirty="0"/>
                    </a:p>
                  </a:txBody>
                  <a:tcPr/>
                </a:tc>
              </a:tr>
            </a:tbl>
          </a:graphicData>
        </a:graphic>
      </p:graphicFrame>
      <p:pic>
        <p:nvPicPr>
          <p:cNvPr id="17410" name="Picture 2" descr="https://encrypted-tbn0.gstatic.com/images?q=tbn:ANd9GcR9M2yMXarsbrVRMPM_vYws71IX02cz0oVrgSWw_jyf4P06-T2vVGeZd9Wq">
            <a:hlinkClick r:id="rId4"/>
          </p:cNvPr>
          <p:cNvPicPr>
            <a:picLocks noChangeAspect="1" noChangeArrowheads="1"/>
          </p:cNvPicPr>
          <p:nvPr/>
        </p:nvPicPr>
        <p:blipFill>
          <a:blip r:embed="rId5"/>
          <a:srcRect/>
          <a:stretch>
            <a:fillRect/>
          </a:stretch>
        </p:blipFill>
        <p:spPr bwMode="auto">
          <a:xfrm>
            <a:off x="2643174" y="928670"/>
            <a:ext cx="1643074" cy="1571636"/>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endParaRPr lang="ar-SA" dirty="0" smtClean="0"/>
          </a:p>
          <a:p>
            <a:endParaRPr lang="ar-SA" sz="4000" b="1" dirty="0" smtClean="0"/>
          </a:p>
          <a:p>
            <a:pPr>
              <a:lnSpc>
                <a:spcPct val="150000"/>
              </a:lnSpc>
            </a:pPr>
            <a:r>
              <a:rPr lang="ar-SA" sz="3200" b="1" dirty="0" smtClean="0"/>
              <a:t>من خلال دراستك لمشروعك قومي بتحديد </a:t>
            </a:r>
            <a:r>
              <a:rPr lang="ar-SA" sz="3200" b="1" dirty="0" err="1" smtClean="0"/>
              <a:t>الاتي</a:t>
            </a:r>
            <a:r>
              <a:rPr lang="ar-SA" sz="3200" b="1" dirty="0" smtClean="0"/>
              <a:t>:</a:t>
            </a:r>
          </a:p>
          <a:p>
            <a:pPr>
              <a:lnSpc>
                <a:spcPct val="150000"/>
              </a:lnSpc>
              <a:buFont typeface="Arial" pitchFamily="34" charset="0"/>
              <a:buChar char="•"/>
            </a:pPr>
            <a:r>
              <a:rPr lang="ar-SA" sz="3200" b="1" dirty="0" smtClean="0">
                <a:effectLst>
                  <a:outerShdw blurRad="38100" dist="38100" dir="2700000" algn="tl">
                    <a:srgbClr val="000000">
                      <a:alpha val="43137"/>
                    </a:srgbClr>
                  </a:outerShdw>
                </a:effectLst>
              </a:rPr>
              <a:t>الأصول الثابتـة</a:t>
            </a:r>
          </a:p>
          <a:p>
            <a:pPr>
              <a:lnSpc>
                <a:spcPct val="150000"/>
              </a:lnSpc>
              <a:buFont typeface="Arial" pitchFamily="34" charset="0"/>
              <a:buChar char="•"/>
            </a:pPr>
            <a:r>
              <a:rPr lang="ar-SA" sz="3200" b="1" dirty="0" smtClean="0">
                <a:effectLst>
                  <a:outerShdw blurRad="38100" dist="38100" dir="2700000" algn="tl">
                    <a:srgbClr val="000000">
                      <a:alpha val="43137"/>
                    </a:srgbClr>
                  </a:outerShdw>
                </a:effectLst>
              </a:rPr>
              <a:t>الاستهــلاك السنوي</a:t>
            </a:r>
          </a:p>
          <a:p>
            <a:pPr>
              <a:lnSpc>
                <a:spcPct val="150000"/>
              </a:lnSpc>
              <a:buFont typeface="Arial" pitchFamily="34" charset="0"/>
              <a:buChar char="•"/>
            </a:pPr>
            <a:r>
              <a:rPr lang="ar-SA" sz="3200" b="1" dirty="0" smtClean="0">
                <a:effectLst>
                  <a:outerShdw blurRad="38100" dist="38100" dir="2700000" algn="tl">
                    <a:srgbClr val="000000">
                      <a:alpha val="43137"/>
                    </a:srgbClr>
                  </a:outerShdw>
                </a:effectLst>
              </a:rPr>
              <a:t>مصــــاريف التأسيــس </a:t>
            </a:r>
          </a:p>
          <a:p>
            <a:pPr>
              <a:lnSpc>
                <a:spcPct val="150000"/>
              </a:lnSpc>
              <a:buFont typeface="Arial" pitchFamily="34" charset="0"/>
              <a:buChar char="•"/>
            </a:pPr>
            <a:r>
              <a:rPr lang="ar-SA" sz="3200" b="1" dirty="0" smtClean="0">
                <a:effectLst>
                  <a:outerShdw blurRad="38100" dist="38100" dir="2700000" algn="tl">
                    <a:srgbClr val="000000">
                      <a:alpha val="43137"/>
                    </a:srgbClr>
                  </a:outerShdw>
                </a:effectLst>
              </a:rPr>
              <a:t>والاستثمـــــــــــــــــار</a:t>
            </a:r>
            <a:r>
              <a:rPr lang="ar-SA" sz="3200" b="1" dirty="0" smtClean="0"/>
              <a:t>؟ </a:t>
            </a:r>
            <a:endParaRPr lang="ar-SA" sz="3200" b="1" dirty="0"/>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85720" y="3286124"/>
            <a:ext cx="2243146" cy="2571768"/>
          </a:xfrm>
          <a:prstGeom prst="rect">
            <a:avLst/>
          </a:prstGeom>
          <a:noFill/>
        </p:spPr>
      </p:pic>
      <p:sp>
        <p:nvSpPr>
          <p:cNvPr id="6" name="مستطيل مستدير الزوايا 5"/>
          <p:cNvSpPr/>
          <p:nvPr/>
        </p:nvSpPr>
        <p:spPr>
          <a:xfrm>
            <a:off x="2285984" y="571480"/>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357298"/>
            <a:ext cx="8786874" cy="4525963"/>
          </a:xfrm>
        </p:spPr>
        <p:txBody>
          <a:bodyPr/>
          <a:lstStyle/>
          <a:p>
            <a:pPr lvl="0">
              <a:buNone/>
            </a:pPr>
            <a:r>
              <a:rPr lang="ar-SA" dirty="0" smtClean="0">
                <a:solidFill>
                  <a:schemeClr val="accent1">
                    <a:lumMod val="75000"/>
                  </a:schemeClr>
                </a:solidFill>
              </a:rPr>
              <a:t>9) </a:t>
            </a:r>
            <a:r>
              <a:rPr lang="ar-SA" b="1" dirty="0" smtClean="0">
                <a:solidFill>
                  <a:schemeClr val="accent1">
                    <a:lumMod val="75000"/>
                  </a:schemeClr>
                </a:solidFill>
              </a:rPr>
              <a:t>حساب المصاريف</a:t>
            </a:r>
          </a:p>
          <a:p>
            <a:pPr lvl="0">
              <a:buNone/>
            </a:pPr>
            <a:r>
              <a:rPr lang="ar-KW" sz="2400" b="1" dirty="0" smtClean="0"/>
              <a:t>المصاريف = تكلفة الإنتاج (أو الخدمة) أو (المواد الأولية) + المصاريف العمومية </a:t>
            </a:r>
            <a:endParaRPr lang="en-US" sz="2400" dirty="0" smtClean="0"/>
          </a:p>
          <a:p>
            <a:pPr lvl="0">
              <a:buNone/>
            </a:pPr>
            <a:r>
              <a:rPr lang="ar-KW" sz="2400" b="1" dirty="0" smtClean="0"/>
              <a:t>المصاريف العمومية = الرواتب + المصاريف المباشرة وغير المباشرة</a:t>
            </a:r>
            <a:endParaRPr lang="en-US" sz="2400" dirty="0" smtClean="0"/>
          </a:p>
          <a:p>
            <a:pPr>
              <a:buNone/>
            </a:pPr>
            <a:r>
              <a:rPr lang="ar-KW" sz="2400" b="1" dirty="0" smtClean="0"/>
              <a:t>+ الاستهلاك</a:t>
            </a:r>
            <a:r>
              <a:rPr lang="ar-SA" sz="2400" b="1" dirty="0" smtClean="0"/>
              <a:t> </a:t>
            </a:r>
            <a:r>
              <a:rPr lang="ar-KW" sz="2400" b="1" dirty="0" smtClean="0"/>
              <a:t>+ احتياط ( حوالي 10% من إجمالي المصاريف </a:t>
            </a:r>
            <a:r>
              <a:rPr lang="ar-KW" b="1" dirty="0" smtClean="0"/>
              <a:t>)</a:t>
            </a:r>
            <a:endParaRPr lang="ar-SA" b="1" dirty="0" smtClean="0"/>
          </a:p>
          <a:p>
            <a:pPr>
              <a:buNone/>
            </a:pPr>
            <a:r>
              <a:rPr lang="ar-KW" b="1" dirty="0" smtClean="0"/>
              <a:t>ويمكن تقدير السنوات التالية بإضافة 10% على السنة السابقة</a:t>
            </a:r>
            <a:endParaRPr lang="ar-SA" b="1" dirty="0" smtClean="0"/>
          </a:p>
          <a:p>
            <a:pPr>
              <a:buNone/>
            </a:pPr>
            <a:endParaRPr lang="en-US" dirty="0" smtClean="0"/>
          </a:p>
          <a:p>
            <a:pPr lvl="0">
              <a:buNone/>
            </a:pPr>
            <a:endParaRPr lang="en-US" dirty="0" smtClean="0">
              <a:solidFill>
                <a:schemeClr val="accent1">
                  <a:lumMod val="75000"/>
                </a:schemeClr>
              </a:solidFill>
            </a:endParaRP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1" y="3643314"/>
          <a:ext cx="9144001" cy="3214686"/>
        </p:xfrm>
        <a:graphic>
          <a:graphicData uri="http://schemas.openxmlformats.org/drawingml/2006/table">
            <a:tbl>
              <a:tblPr rtl="1" firstRow="1" bandRow="1">
                <a:tableStyleId>{5C22544A-7EE6-4342-B048-85BDC9FD1C3A}</a:tableStyleId>
              </a:tblPr>
              <a:tblGrid>
                <a:gridCol w="574704"/>
                <a:gridCol w="5385605"/>
                <a:gridCol w="649802"/>
                <a:gridCol w="671372"/>
                <a:gridCol w="632410"/>
                <a:gridCol w="639015"/>
                <a:gridCol w="591093"/>
              </a:tblGrid>
              <a:tr h="693942">
                <a:tc>
                  <a:txBody>
                    <a:bodyPr/>
                    <a:lstStyle/>
                    <a:p>
                      <a:pPr rtl="1"/>
                      <a:r>
                        <a:rPr lang="ar-SA" dirty="0" smtClean="0"/>
                        <a:t>م</a:t>
                      </a:r>
                      <a:endParaRPr lang="ar-SA" dirty="0"/>
                    </a:p>
                  </a:txBody>
                  <a:tcPr/>
                </a:tc>
                <a:tc>
                  <a:txBody>
                    <a:bodyPr/>
                    <a:lstStyle/>
                    <a:p>
                      <a:pPr rtl="1"/>
                      <a:r>
                        <a:rPr lang="ar-SA" dirty="0" smtClean="0"/>
                        <a:t>البيان</a:t>
                      </a:r>
                      <a:endParaRPr lang="ar-SA" dirty="0"/>
                    </a:p>
                  </a:txBody>
                  <a:tcPr/>
                </a:tc>
                <a:tc>
                  <a:txBody>
                    <a:bodyPr/>
                    <a:lstStyle/>
                    <a:p>
                      <a:pPr rtl="1"/>
                      <a:r>
                        <a:rPr lang="ar-SA" dirty="0" smtClean="0"/>
                        <a:t>سنه</a:t>
                      </a:r>
                    </a:p>
                    <a:p>
                      <a:pPr rtl="1"/>
                      <a:r>
                        <a:rPr lang="ar-SA" dirty="0" smtClean="0"/>
                        <a:t>1</a:t>
                      </a:r>
                      <a:endParaRPr lang="ar-SA" dirty="0"/>
                    </a:p>
                  </a:txBody>
                  <a:tcPr/>
                </a:tc>
                <a:tc>
                  <a:txBody>
                    <a:bodyPr/>
                    <a:lstStyle/>
                    <a:p>
                      <a:pPr rtl="1"/>
                      <a:r>
                        <a:rPr lang="ar-SA" dirty="0" smtClean="0"/>
                        <a:t>سنه</a:t>
                      </a:r>
                    </a:p>
                    <a:p>
                      <a:pPr rtl="1"/>
                      <a:r>
                        <a:rPr lang="ar-SA" dirty="0" smtClean="0"/>
                        <a:t>2</a:t>
                      </a:r>
                      <a:endParaRPr lang="ar-SA" dirty="0"/>
                    </a:p>
                  </a:txBody>
                  <a:tcPr/>
                </a:tc>
                <a:tc>
                  <a:txBody>
                    <a:bodyPr/>
                    <a:lstStyle/>
                    <a:p>
                      <a:pPr rtl="1"/>
                      <a:r>
                        <a:rPr lang="ar-SA" dirty="0" smtClean="0"/>
                        <a:t>سنه</a:t>
                      </a:r>
                    </a:p>
                    <a:p>
                      <a:pPr rtl="1"/>
                      <a:r>
                        <a:rPr lang="ar-SA" dirty="0" smtClean="0"/>
                        <a:t>3</a:t>
                      </a:r>
                      <a:endParaRPr lang="ar-SA" dirty="0"/>
                    </a:p>
                  </a:txBody>
                  <a:tcPr/>
                </a:tc>
                <a:tc>
                  <a:txBody>
                    <a:bodyPr/>
                    <a:lstStyle/>
                    <a:p>
                      <a:pPr rtl="1"/>
                      <a:r>
                        <a:rPr lang="ar-SA" dirty="0" smtClean="0"/>
                        <a:t>سنه</a:t>
                      </a:r>
                    </a:p>
                    <a:p>
                      <a:pPr rtl="1"/>
                      <a:r>
                        <a:rPr lang="ar-SA" dirty="0" smtClean="0"/>
                        <a:t>4</a:t>
                      </a:r>
                      <a:endParaRPr lang="ar-SA" dirty="0"/>
                    </a:p>
                  </a:txBody>
                  <a:tcPr/>
                </a:tc>
                <a:tc>
                  <a:txBody>
                    <a:bodyPr/>
                    <a:lstStyle/>
                    <a:p>
                      <a:pPr rtl="1"/>
                      <a:r>
                        <a:rPr lang="ar-SA" dirty="0" smtClean="0"/>
                        <a:t>سنه</a:t>
                      </a:r>
                    </a:p>
                    <a:p>
                      <a:pPr rtl="1"/>
                      <a:r>
                        <a:rPr lang="ar-SA" dirty="0" smtClean="0"/>
                        <a:t>5</a:t>
                      </a:r>
                      <a:endParaRPr lang="ar-SA" dirty="0"/>
                    </a:p>
                  </a:txBody>
                  <a:tcPr/>
                </a:tc>
              </a:tr>
              <a:tr h="420124">
                <a:tc>
                  <a:txBody>
                    <a:bodyPr/>
                    <a:lstStyle/>
                    <a:p>
                      <a:pPr rtl="1"/>
                      <a:r>
                        <a:rPr lang="ar-SA" dirty="0" smtClean="0"/>
                        <a:t>أ</a:t>
                      </a:r>
                      <a:endParaRPr lang="ar-SA" dirty="0"/>
                    </a:p>
                  </a:txBody>
                  <a:tcPr/>
                </a:tc>
                <a:tc>
                  <a:txBody>
                    <a:bodyPr/>
                    <a:lstStyle/>
                    <a:p>
                      <a:pPr rtl="1"/>
                      <a:r>
                        <a:rPr kumimoji="0" lang="ar-KW" sz="1800" b="1" kern="1200" dirty="0" smtClean="0">
                          <a:solidFill>
                            <a:schemeClr val="dk1"/>
                          </a:solidFill>
                          <a:latin typeface="+mn-lt"/>
                          <a:ea typeface="+mn-ea"/>
                          <a:cs typeface="+mn-cs"/>
                        </a:rPr>
                        <a:t>الرواتب ( المجموع من جدول 1 ) </a:t>
                      </a:r>
                      <a:endParaRPr lang="ar-SA" dirty="0"/>
                    </a:p>
                  </a:txBody>
                  <a:tcPr/>
                </a:tc>
                <a:tc>
                  <a:txBody>
                    <a:bodyPr/>
                    <a:lstStyle/>
                    <a:p>
                      <a:pPr rtl="1"/>
                      <a:endParaRPr lang="ar-SA"/>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420124">
                <a:tc>
                  <a:txBody>
                    <a:bodyPr/>
                    <a:lstStyle/>
                    <a:p>
                      <a:pPr rtl="1"/>
                      <a:r>
                        <a:rPr lang="ar-SA" dirty="0" smtClean="0"/>
                        <a:t>ب</a:t>
                      </a:r>
                      <a:endParaRPr lang="ar-SA" dirty="0"/>
                    </a:p>
                  </a:txBody>
                  <a:tcPr/>
                </a:tc>
                <a:tc>
                  <a:txBody>
                    <a:bodyPr/>
                    <a:lstStyle/>
                    <a:p>
                      <a:pPr rtl="1"/>
                      <a:r>
                        <a:rPr kumimoji="0" lang="ar-KW" sz="1800" b="1" kern="1200" dirty="0" smtClean="0">
                          <a:solidFill>
                            <a:schemeClr val="dk1"/>
                          </a:solidFill>
                          <a:latin typeface="+mn-lt"/>
                          <a:ea typeface="+mn-ea"/>
                          <a:cs typeface="+mn-cs"/>
                        </a:rPr>
                        <a:t>المصاريف (المجموع من جدول 2)</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420124">
                <a:tc>
                  <a:txBody>
                    <a:bodyPr/>
                    <a:lstStyle/>
                    <a:p>
                      <a:pPr rtl="1"/>
                      <a:r>
                        <a:rPr lang="ar-SA" dirty="0" smtClean="0"/>
                        <a:t>ج</a:t>
                      </a:r>
                      <a:endParaRPr lang="ar-SA" dirty="0"/>
                    </a:p>
                  </a:txBody>
                  <a:tcPr/>
                </a:tc>
                <a:tc>
                  <a:txBody>
                    <a:bodyPr/>
                    <a:lstStyle/>
                    <a:p>
                      <a:pPr rtl="1"/>
                      <a:r>
                        <a:rPr kumimoji="0" lang="ar-KW" sz="1800" b="1" kern="1200" dirty="0" smtClean="0">
                          <a:solidFill>
                            <a:schemeClr val="dk1"/>
                          </a:solidFill>
                          <a:latin typeface="+mn-lt"/>
                          <a:ea typeface="+mn-ea"/>
                          <a:cs typeface="+mn-cs"/>
                        </a:rPr>
                        <a:t>تكلفة الإنتاج (أو الخدمة) أو (المواد الأولية) (المجموع من جدول 3)</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420124">
                <a:tc>
                  <a:txBody>
                    <a:bodyPr/>
                    <a:lstStyle/>
                    <a:p>
                      <a:pPr rtl="1"/>
                      <a:r>
                        <a:rPr lang="ar-SA" dirty="0" smtClean="0"/>
                        <a:t>د</a:t>
                      </a:r>
                      <a:endParaRPr lang="ar-SA" dirty="0"/>
                    </a:p>
                  </a:txBody>
                  <a:tcPr/>
                </a:tc>
                <a:tc>
                  <a:txBody>
                    <a:bodyPr/>
                    <a:lstStyle/>
                    <a:p>
                      <a:pPr rtl="1"/>
                      <a:r>
                        <a:rPr kumimoji="0" lang="ar-KW" sz="1800" b="1" kern="1200" dirty="0" smtClean="0">
                          <a:solidFill>
                            <a:schemeClr val="dk1"/>
                          </a:solidFill>
                          <a:latin typeface="+mn-lt"/>
                          <a:ea typeface="+mn-ea"/>
                          <a:cs typeface="+mn-cs"/>
                        </a:rPr>
                        <a:t>الاستهلاك (المجموع من جدول 6)</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420124">
                <a:tc>
                  <a:txBody>
                    <a:bodyPr/>
                    <a:lstStyle/>
                    <a:p>
                      <a:pPr rtl="1"/>
                      <a:r>
                        <a:rPr lang="ar-SA" dirty="0" smtClean="0"/>
                        <a:t>ه</a:t>
                      </a:r>
                      <a:endParaRPr lang="ar-SA" dirty="0"/>
                    </a:p>
                  </a:txBody>
                  <a:tcPr/>
                </a:tc>
                <a:tc>
                  <a:txBody>
                    <a:bodyPr/>
                    <a:lstStyle/>
                    <a:p>
                      <a:pPr rtl="1"/>
                      <a:r>
                        <a:rPr kumimoji="0" lang="ar-KW" sz="1800" b="1" kern="1200" dirty="0" smtClean="0">
                          <a:solidFill>
                            <a:schemeClr val="dk1"/>
                          </a:solidFill>
                          <a:latin typeface="+mn-lt"/>
                          <a:ea typeface="+mn-ea"/>
                          <a:cs typeface="+mn-cs"/>
                        </a:rPr>
                        <a:t>احتياط (10% من مجموع البنود أعلاه)</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420124">
                <a:tc>
                  <a:txBody>
                    <a:bodyPr/>
                    <a:lstStyle/>
                    <a:p>
                      <a:pPr rtl="1"/>
                      <a:r>
                        <a:rPr lang="ar-SA" dirty="0" smtClean="0"/>
                        <a:t>و</a:t>
                      </a:r>
                      <a:endParaRPr lang="ar-SA" dirty="0"/>
                    </a:p>
                  </a:txBody>
                  <a:tcPr/>
                </a:tc>
                <a:tc>
                  <a:txBody>
                    <a:bodyPr/>
                    <a:lstStyle/>
                    <a:p>
                      <a:pPr rtl="1"/>
                      <a:r>
                        <a:rPr kumimoji="0" lang="ar-KW" sz="1800" b="1" kern="1200" dirty="0" smtClean="0">
                          <a:solidFill>
                            <a:schemeClr val="dk1"/>
                          </a:solidFill>
                          <a:latin typeface="+mn-lt"/>
                          <a:ea typeface="+mn-ea"/>
                          <a:cs typeface="+mn-cs"/>
                        </a:rPr>
                        <a:t>مجموع المصاريف (كل ما أعلاه </a:t>
                      </a:r>
                      <a:r>
                        <a:rPr kumimoji="0" lang="ar-KW" sz="1800" b="1" kern="1200" dirty="0" err="1" smtClean="0">
                          <a:solidFill>
                            <a:schemeClr val="dk1"/>
                          </a:solidFill>
                          <a:latin typeface="+mn-lt"/>
                          <a:ea typeface="+mn-ea"/>
                          <a:cs typeface="+mn-cs"/>
                        </a:rPr>
                        <a:t>أ</a:t>
                      </a:r>
                      <a:r>
                        <a:rPr kumimoji="0" lang="ar-KW" sz="1800" b="1" kern="1200" dirty="0" smtClean="0">
                          <a:solidFill>
                            <a:schemeClr val="dk1"/>
                          </a:solidFill>
                          <a:latin typeface="+mn-lt"/>
                          <a:ea typeface="+mn-ea"/>
                          <a:cs typeface="+mn-cs"/>
                        </a:rPr>
                        <a:t> + </a:t>
                      </a:r>
                      <a:r>
                        <a:rPr kumimoji="0" lang="ar-KW" sz="1800" b="1" kern="1200" dirty="0" err="1" smtClean="0">
                          <a:solidFill>
                            <a:schemeClr val="dk1"/>
                          </a:solidFill>
                          <a:latin typeface="+mn-lt"/>
                          <a:ea typeface="+mn-ea"/>
                          <a:cs typeface="+mn-cs"/>
                        </a:rPr>
                        <a:t>ب</a:t>
                      </a:r>
                      <a:r>
                        <a:rPr kumimoji="0" lang="ar-KW" sz="1800" b="1" kern="1200" dirty="0" smtClean="0">
                          <a:solidFill>
                            <a:schemeClr val="dk1"/>
                          </a:solidFill>
                          <a:latin typeface="+mn-lt"/>
                          <a:ea typeface="+mn-ea"/>
                          <a:cs typeface="+mn-cs"/>
                        </a:rPr>
                        <a:t> + </a:t>
                      </a:r>
                      <a:r>
                        <a:rPr kumimoji="0" lang="ar-KW" sz="1800" b="1" kern="1200" dirty="0" err="1" smtClean="0">
                          <a:solidFill>
                            <a:schemeClr val="dk1"/>
                          </a:solidFill>
                          <a:latin typeface="+mn-lt"/>
                          <a:ea typeface="+mn-ea"/>
                          <a:cs typeface="+mn-cs"/>
                        </a:rPr>
                        <a:t>ج</a:t>
                      </a:r>
                      <a:r>
                        <a:rPr kumimoji="0" lang="ar-KW" sz="1800" b="1" kern="1200" dirty="0" smtClean="0">
                          <a:solidFill>
                            <a:schemeClr val="dk1"/>
                          </a:solidFill>
                          <a:latin typeface="+mn-lt"/>
                          <a:ea typeface="+mn-ea"/>
                          <a:cs typeface="+mn-cs"/>
                        </a:rPr>
                        <a:t> + </a:t>
                      </a:r>
                      <a:r>
                        <a:rPr kumimoji="0" lang="ar-KW" sz="1800" b="1" kern="1200" dirty="0" err="1" smtClean="0">
                          <a:solidFill>
                            <a:schemeClr val="dk1"/>
                          </a:solidFill>
                          <a:latin typeface="+mn-lt"/>
                          <a:ea typeface="+mn-ea"/>
                          <a:cs typeface="+mn-cs"/>
                        </a:rPr>
                        <a:t>د</a:t>
                      </a:r>
                      <a:r>
                        <a:rPr kumimoji="0" lang="ar-KW" sz="1800" b="1" kern="1200" dirty="0" smtClean="0">
                          <a:solidFill>
                            <a:schemeClr val="dk1"/>
                          </a:solidFill>
                          <a:latin typeface="+mn-lt"/>
                          <a:ea typeface="+mn-ea"/>
                          <a:cs typeface="+mn-cs"/>
                        </a:rPr>
                        <a:t> + هـ)</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0" y="1481328"/>
            <a:ext cx="9144000" cy="5376672"/>
          </a:xfrm>
        </p:spPr>
        <p:txBody>
          <a:bodyPr/>
          <a:lstStyle/>
          <a:p>
            <a:pPr>
              <a:buNone/>
            </a:pPr>
            <a:r>
              <a:rPr lang="ar-KW" b="1" dirty="0" smtClean="0">
                <a:solidFill>
                  <a:schemeClr val="accent1">
                    <a:lumMod val="75000"/>
                  </a:schemeClr>
                </a:solidFill>
              </a:rPr>
              <a:t>10. المبيعات </a:t>
            </a:r>
            <a:endParaRPr lang="en-US" dirty="0" smtClean="0">
              <a:solidFill>
                <a:schemeClr val="accent1">
                  <a:lumMod val="75000"/>
                </a:schemeClr>
              </a:solidFill>
            </a:endParaRPr>
          </a:p>
          <a:p>
            <a:pPr>
              <a:buNone/>
            </a:pPr>
            <a:r>
              <a:rPr lang="ar-KW" sz="2400" b="1" dirty="0" smtClean="0"/>
              <a:t>(يمكن تقدير السنوات التالية بإضافة 20% على السنة السابقة إن لم يكن لديك تقديرا)</a:t>
            </a:r>
            <a:endParaRPr lang="ar-SA" sz="2400" b="1" dirty="0" smtClean="0"/>
          </a:p>
          <a:p>
            <a:pPr>
              <a:buNone/>
            </a:pPr>
            <a:r>
              <a:rPr lang="ar-SA" sz="2400" b="1" dirty="0" smtClean="0"/>
              <a:t>كما </a:t>
            </a:r>
            <a:r>
              <a:rPr lang="ar-KW" sz="2400" b="1" dirty="0" smtClean="0"/>
              <a:t>ويمكن إضافة بنود أخرى.</a:t>
            </a:r>
            <a:endParaRPr lang="en-US" sz="2400" dirty="0" smtClean="0"/>
          </a:p>
          <a:p>
            <a:pPr>
              <a:buNone/>
            </a:pPr>
            <a:endParaRPr lang="ar-SA" sz="2400" b="1" dirty="0" smtClean="0"/>
          </a:p>
          <a:p>
            <a:pPr>
              <a:buNone/>
            </a:pPr>
            <a:endParaRPr lang="en-US" sz="2400" dirty="0" smtClean="0"/>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0" y="2976880"/>
          <a:ext cx="9144000" cy="3881120"/>
        </p:xfrm>
        <a:graphic>
          <a:graphicData uri="http://schemas.openxmlformats.org/drawingml/2006/table">
            <a:tbl>
              <a:tblPr rtl="1" firstRow="1" bandRow="1">
                <a:tableStyleId>{5C22544A-7EE6-4342-B048-85BDC9FD1C3A}</a:tableStyleId>
              </a:tblPr>
              <a:tblGrid>
                <a:gridCol w="390270"/>
                <a:gridCol w="1659684"/>
                <a:gridCol w="693246"/>
                <a:gridCol w="914400"/>
                <a:gridCol w="2454454"/>
                <a:gridCol w="591754"/>
                <a:gridCol w="530766"/>
                <a:gridCol w="574908"/>
                <a:gridCol w="684090"/>
                <a:gridCol w="650428"/>
              </a:tblGrid>
              <a:tr h="370840">
                <a:tc>
                  <a:txBody>
                    <a:bodyPr/>
                    <a:lstStyle/>
                    <a:p>
                      <a:pPr rtl="1"/>
                      <a:r>
                        <a:rPr lang="ar-SA" dirty="0" smtClean="0"/>
                        <a:t>م</a:t>
                      </a:r>
                      <a:endParaRPr lang="ar-SA" dirty="0"/>
                    </a:p>
                  </a:txBody>
                  <a:tcPr/>
                </a:tc>
                <a:tc>
                  <a:txBody>
                    <a:bodyPr/>
                    <a:lstStyle/>
                    <a:p>
                      <a:pPr rtl="1"/>
                      <a:r>
                        <a:rPr lang="ar-SA" dirty="0" smtClean="0"/>
                        <a:t>الخدمة أو الصنف</a:t>
                      </a:r>
                      <a:endParaRPr lang="ar-SA" dirty="0"/>
                    </a:p>
                  </a:txBody>
                  <a:tcPr/>
                </a:tc>
                <a:tc>
                  <a:txBody>
                    <a:bodyPr/>
                    <a:lstStyle/>
                    <a:p>
                      <a:pPr rtl="1"/>
                      <a:r>
                        <a:rPr kumimoji="0" lang="en-US" sz="1800" b="1" kern="1200" dirty="0" smtClean="0">
                          <a:solidFill>
                            <a:schemeClr val="lt1"/>
                          </a:solidFill>
                          <a:latin typeface="+mn-lt"/>
                          <a:ea typeface="+mn-ea"/>
                          <a:cs typeface="+mn-cs"/>
                        </a:rPr>
                        <a:t> </a:t>
                      </a:r>
                      <a:r>
                        <a:rPr kumimoji="0" lang="ar-KW" sz="1800" b="1" kern="1200" dirty="0" smtClean="0">
                          <a:solidFill>
                            <a:schemeClr val="lt1"/>
                          </a:solidFill>
                          <a:latin typeface="+mn-lt"/>
                          <a:ea typeface="+mn-ea"/>
                          <a:cs typeface="+mn-cs"/>
                        </a:rPr>
                        <a:t>العدد</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شهريا </a:t>
                      </a:r>
                      <a:r>
                        <a:rPr kumimoji="0" lang="en-US" sz="1800" b="1" kern="1200" dirty="0" smtClean="0">
                          <a:solidFill>
                            <a:schemeClr val="lt1"/>
                          </a:solidFill>
                          <a:latin typeface="+mn-lt"/>
                          <a:ea typeface="+mn-ea"/>
                          <a:cs typeface="+mn-cs"/>
                        </a:rPr>
                        <a:t>A</a:t>
                      </a:r>
                      <a:endParaRPr lang="ar-SA" dirty="0"/>
                    </a:p>
                  </a:txBody>
                  <a:tcPr/>
                </a:tc>
                <a:tc>
                  <a:txBody>
                    <a:bodyPr/>
                    <a:lstStyle/>
                    <a:p>
                      <a:pPr rtl="1"/>
                      <a:r>
                        <a:rPr kumimoji="0" lang="ar-KW" sz="1800" b="1" kern="1200" dirty="0" smtClean="0">
                          <a:solidFill>
                            <a:schemeClr val="lt1"/>
                          </a:solidFill>
                          <a:latin typeface="+mn-lt"/>
                          <a:ea typeface="+mn-ea"/>
                          <a:cs typeface="+mn-cs"/>
                        </a:rPr>
                        <a:t>قيمة البيع </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لكل منها   </a:t>
                      </a:r>
                      <a:r>
                        <a:rPr kumimoji="0" lang="en-US" sz="1800" b="1" kern="1200" dirty="0" smtClean="0">
                          <a:solidFill>
                            <a:schemeClr val="lt1"/>
                          </a:solidFill>
                          <a:latin typeface="+mn-lt"/>
                          <a:ea typeface="+mn-ea"/>
                          <a:cs typeface="+mn-cs"/>
                        </a:rPr>
                        <a:t>B</a:t>
                      </a:r>
                      <a:endParaRPr lang="ar-SA" dirty="0"/>
                    </a:p>
                  </a:txBody>
                  <a:tcPr/>
                </a:tc>
                <a:tc>
                  <a:txBody>
                    <a:bodyPr/>
                    <a:lstStyle/>
                    <a:p>
                      <a:pPr rtl="1"/>
                      <a:r>
                        <a:rPr kumimoji="0" lang="ar-KW" sz="1800" b="1" kern="1200" dirty="0" smtClean="0">
                          <a:solidFill>
                            <a:schemeClr val="lt1"/>
                          </a:solidFill>
                          <a:latin typeface="+mn-lt"/>
                          <a:ea typeface="+mn-ea"/>
                          <a:cs typeface="+mn-cs"/>
                        </a:rPr>
                        <a:t>مجموع المبيعات</a:t>
                      </a:r>
                      <a:endParaRPr kumimoji="0" lang="en-US" sz="1800" b="1" kern="1200" dirty="0" smtClean="0">
                        <a:solidFill>
                          <a:schemeClr val="lt1"/>
                        </a:solidFill>
                        <a:latin typeface="+mn-lt"/>
                        <a:ea typeface="+mn-ea"/>
                        <a:cs typeface="+mn-cs"/>
                      </a:endParaRPr>
                    </a:p>
                    <a:p>
                      <a:pPr rtl="1"/>
                      <a:r>
                        <a:rPr kumimoji="0" lang="ar-KW" sz="1800" b="1" kern="1200" dirty="0" smtClean="0">
                          <a:solidFill>
                            <a:schemeClr val="lt1"/>
                          </a:solidFill>
                          <a:latin typeface="+mn-lt"/>
                          <a:ea typeface="+mn-ea"/>
                          <a:cs typeface="+mn-cs"/>
                        </a:rPr>
                        <a:t>   شهريا =</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en-US" sz="1800" b="1" kern="1200" dirty="0" smtClean="0">
                          <a:solidFill>
                            <a:schemeClr val="lt1"/>
                          </a:solidFill>
                          <a:latin typeface="+mn-lt"/>
                          <a:ea typeface="+mn-ea"/>
                          <a:cs typeface="+mn-cs"/>
                        </a:rPr>
                        <a:t>A</a:t>
                      </a:r>
                      <a:r>
                        <a:rPr kumimoji="0" lang="ar-KW" sz="1800" b="1" kern="1200" dirty="0" smtClean="0">
                          <a:solidFill>
                            <a:schemeClr val="lt1"/>
                          </a:solidFill>
                          <a:latin typeface="+mn-lt"/>
                          <a:ea typeface="+mn-ea"/>
                          <a:cs typeface="+mn-cs"/>
                        </a:rPr>
                        <a:t> × </a:t>
                      </a:r>
                      <a:r>
                        <a:rPr kumimoji="0" lang="en-US" sz="1800" b="1" kern="1200" dirty="0" smtClean="0">
                          <a:solidFill>
                            <a:schemeClr val="lt1"/>
                          </a:solidFill>
                          <a:latin typeface="+mn-lt"/>
                          <a:ea typeface="+mn-ea"/>
                          <a:cs typeface="+mn-cs"/>
                        </a:rPr>
                        <a:t>B</a:t>
                      </a:r>
                      <a:endParaRPr lang="ar-SA" dirty="0"/>
                    </a:p>
                  </a:txBody>
                  <a:tcPr/>
                </a:tc>
                <a:tc>
                  <a:txBody>
                    <a:bodyPr/>
                    <a:lstStyle/>
                    <a:p>
                      <a:pP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1</a:t>
                      </a:r>
                      <a:endParaRPr lang="ar-SA" dirty="0"/>
                    </a:p>
                  </a:txBody>
                  <a:tcPr/>
                </a:tc>
                <a:tc>
                  <a:txBody>
                    <a:bodyPr/>
                    <a:lstStyle/>
                    <a:p>
                      <a:pP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a:t>
                      </a:r>
                      <a:endParaRPr lang="ar-SA" dirty="0"/>
                    </a:p>
                  </a:txBody>
                  <a:tcPr/>
                </a:tc>
                <a:tc>
                  <a:txBody>
                    <a:bodyPr/>
                    <a:lstStyle/>
                    <a:p>
                      <a:pP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3</a:t>
                      </a:r>
                      <a:endParaRPr lang="ar-SA" dirty="0"/>
                    </a:p>
                  </a:txBody>
                  <a:tcPr/>
                </a:tc>
                <a:tc>
                  <a:txBody>
                    <a:bodyPr/>
                    <a:lstStyle/>
                    <a:p>
                      <a:pP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4</a:t>
                      </a:r>
                      <a:endParaRPr lang="ar-SA" dirty="0"/>
                    </a:p>
                  </a:txBody>
                  <a:tcPr/>
                </a:tc>
                <a:tc>
                  <a:txBody>
                    <a:bodyPr/>
                    <a:lstStyle/>
                    <a:p>
                      <a:pP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5</a:t>
                      </a:r>
                      <a:endParaRPr lang="ar-SA" dirty="0"/>
                    </a:p>
                  </a:txBody>
                  <a:tcPr/>
                </a:tc>
              </a:tr>
              <a:tr h="370840">
                <a:tc>
                  <a:txBody>
                    <a:bodyPr/>
                    <a:lstStyle/>
                    <a:p>
                      <a:pPr rtl="1"/>
                      <a:r>
                        <a:rPr lang="ar-SA" b="1" dirty="0" smtClean="0"/>
                        <a:t>1</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2</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3</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4</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5</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6</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b="1" dirty="0" smtClean="0"/>
                        <a:t>7</a:t>
                      </a:r>
                      <a:endParaRPr lang="ar-SA" b="1"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gridSpan="4">
                  <a:txBody>
                    <a:bodyPr/>
                    <a:lstStyle/>
                    <a:p>
                      <a:pPr algn="l" rtl="1"/>
                      <a:r>
                        <a:rPr lang="ar-SA" b="1" dirty="0" smtClean="0"/>
                        <a:t>المجموع</a:t>
                      </a:r>
                      <a:endParaRPr lang="ar-SA" b="1" dirty="0"/>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28596" y="1357298"/>
            <a:ext cx="8229600" cy="5019506"/>
          </a:xfrm>
        </p:spPr>
        <p:txBody>
          <a:bodyPr>
            <a:normAutofit/>
          </a:bodyPr>
          <a:lstStyle/>
          <a:p>
            <a:pPr>
              <a:buNone/>
            </a:pPr>
            <a:r>
              <a:rPr lang="ar-KW" sz="2400" b="1" dirty="0" smtClean="0">
                <a:solidFill>
                  <a:schemeClr val="accent1">
                    <a:lumMod val="75000"/>
                  </a:schemeClr>
                </a:solidFill>
              </a:rPr>
              <a:t>11. إجمالي الأرباح أو الخسائر</a:t>
            </a:r>
            <a:endParaRPr lang="ar-SA" sz="2400" b="1" dirty="0" smtClean="0">
              <a:solidFill>
                <a:schemeClr val="accent1">
                  <a:lumMod val="75000"/>
                </a:schemeClr>
              </a:solidFill>
            </a:endParaRPr>
          </a:p>
          <a:p>
            <a:pPr>
              <a:buNone/>
            </a:pPr>
            <a:endParaRPr lang="ar-SA" sz="2400" b="1" dirty="0" smtClean="0">
              <a:solidFill>
                <a:schemeClr val="accent1">
                  <a:lumMod val="75000"/>
                </a:schemeClr>
              </a:solidFill>
            </a:endParaRPr>
          </a:p>
          <a:p>
            <a:pPr>
              <a:buNone/>
            </a:pPr>
            <a:endParaRPr lang="ar-SA" sz="2400" b="1" dirty="0" smtClean="0">
              <a:solidFill>
                <a:schemeClr val="accent1">
                  <a:lumMod val="75000"/>
                </a:schemeClr>
              </a:solidFill>
            </a:endParaRPr>
          </a:p>
          <a:p>
            <a:pPr>
              <a:buNone/>
            </a:pPr>
            <a:endParaRPr lang="ar-SA" b="1" dirty="0" smtClean="0">
              <a:solidFill>
                <a:schemeClr val="accent1">
                  <a:lumMod val="75000"/>
                </a:schemeClr>
              </a:solidFill>
            </a:endParaRPr>
          </a:p>
          <a:p>
            <a:pPr>
              <a:buNone/>
            </a:pPr>
            <a:endParaRPr lang="ar-SA" b="1" dirty="0" smtClean="0">
              <a:solidFill>
                <a:schemeClr val="accent1">
                  <a:lumMod val="75000"/>
                </a:schemeClr>
              </a:solidFill>
            </a:endParaRPr>
          </a:p>
          <a:p>
            <a:pPr>
              <a:buNone/>
            </a:pPr>
            <a:endParaRPr lang="ar-SA" sz="4400" b="1" dirty="0" smtClean="0">
              <a:solidFill>
                <a:schemeClr val="accent1">
                  <a:lumMod val="75000"/>
                </a:schemeClr>
              </a:solidFill>
            </a:endParaRPr>
          </a:p>
          <a:p>
            <a:pPr>
              <a:buNone/>
            </a:pPr>
            <a:endParaRPr lang="ar-SA" sz="2000" b="1" dirty="0" smtClean="0">
              <a:solidFill>
                <a:schemeClr val="accent1">
                  <a:lumMod val="75000"/>
                </a:schemeClr>
              </a:solidFill>
            </a:endParaRPr>
          </a:p>
          <a:p>
            <a:pPr lvl="0">
              <a:buNone/>
            </a:pPr>
            <a:r>
              <a:rPr lang="ar-SA" sz="2400" b="1" dirty="0" smtClean="0">
                <a:solidFill>
                  <a:schemeClr val="accent1">
                    <a:lumMod val="75000"/>
                  </a:schemeClr>
                </a:solidFill>
              </a:rPr>
              <a:t>12. التدفقات المالية </a:t>
            </a:r>
            <a:r>
              <a:rPr lang="en-US" sz="2400" b="1" dirty="0" smtClean="0">
                <a:solidFill>
                  <a:schemeClr val="accent1">
                    <a:lumMod val="75000"/>
                  </a:schemeClr>
                </a:solidFill>
              </a:rPr>
              <a:t>Cash Flow </a:t>
            </a:r>
          </a:p>
          <a:p>
            <a:pPr>
              <a:buNone/>
            </a:pPr>
            <a:r>
              <a:rPr lang="ar-KW" sz="2600" b="1" dirty="0" smtClean="0"/>
              <a:t>لا يكفي أن يكون لديك رأس مال لتؤسس المشروع، بل لابد أن يكون لديك أموالا إضافية لتغطية خسائر السنوات الأولى (لحين تحقيق المشروع أرباحا)، أو لتمويل التوسعات المخطط لها في المشروع .</a:t>
            </a:r>
            <a:endParaRPr lang="en-US" sz="2600" dirty="0" smtClean="0"/>
          </a:p>
          <a:p>
            <a:pPr>
              <a:buNone/>
            </a:pPr>
            <a:endParaRPr lang="en-US" dirty="0" smtClean="0">
              <a:solidFill>
                <a:schemeClr val="accent1">
                  <a:lumMod val="75000"/>
                </a:schemeClr>
              </a:solidFill>
            </a:endParaRPr>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882914" y="0"/>
            <a:ext cx="1261086"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2057400" cy="1533618"/>
          </a:xfrm>
          <a:prstGeom prst="rect">
            <a:avLst/>
          </a:prstGeom>
        </p:spPr>
      </p:pic>
      <p:graphicFrame>
        <p:nvGraphicFramePr>
          <p:cNvPr id="6" name="جدول 5"/>
          <p:cNvGraphicFramePr>
            <a:graphicFrameLocks noGrp="1"/>
          </p:cNvGraphicFramePr>
          <p:nvPr/>
        </p:nvGraphicFramePr>
        <p:xfrm>
          <a:off x="142846" y="2000240"/>
          <a:ext cx="9001154" cy="2438400"/>
        </p:xfrm>
        <a:graphic>
          <a:graphicData uri="http://schemas.openxmlformats.org/drawingml/2006/table">
            <a:tbl>
              <a:tblPr rtl="1" firstRow="1" bandRow="1">
                <a:tableStyleId>{5C22544A-7EE6-4342-B048-85BDC9FD1C3A}</a:tableStyleId>
              </a:tblPr>
              <a:tblGrid>
                <a:gridCol w="665144"/>
                <a:gridCol w="4389428"/>
                <a:gridCol w="786874"/>
                <a:gridCol w="818220"/>
                <a:gridCol w="770026"/>
                <a:gridCol w="814170"/>
                <a:gridCol w="757292"/>
              </a:tblGrid>
              <a:tr h="370840">
                <a:tc>
                  <a:txBody>
                    <a:bodyPr/>
                    <a:lstStyle/>
                    <a:p>
                      <a:pPr rtl="1"/>
                      <a:r>
                        <a:rPr lang="ar-SA" dirty="0" smtClean="0"/>
                        <a:t>م</a:t>
                      </a:r>
                      <a:endParaRPr lang="ar-SA" dirty="0"/>
                    </a:p>
                  </a:txBody>
                  <a:tcPr/>
                </a:tc>
                <a:tc>
                  <a:txBody>
                    <a:bodyPr/>
                    <a:lstStyle/>
                    <a:p>
                      <a:pPr rtl="1"/>
                      <a:r>
                        <a:rPr lang="ar-SA" sz="2400" dirty="0" smtClean="0"/>
                        <a:t>البيان</a:t>
                      </a:r>
                      <a:endParaRPr lang="ar-SA" sz="2400" dirty="0"/>
                    </a:p>
                  </a:txBody>
                  <a:tcPr/>
                </a:tc>
                <a:tc>
                  <a:txBody>
                    <a:bodyPr/>
                    <a:lstStyle/>
                    <a:p>
                      <a:pPr rtl="1"/>
                      <a:r>
                        <a:rPr lang="ar-SA" sz="2000" dirty="0" smtClean="0"/>
                        <a:t>سنه 1</a:t>
                      </a:r>
                      <a:endParaRPr lang="ar-SA" sz="20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t>سنه 2</a:t>
                      </a: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t>سنه 3</a:t>
                      </a:r>
                    </a:p>
                    <a:p>
                      <a:pPr rtl="1"/>
                      <a:endParaRPr lang="ar-SA" sz="20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t>سنه 4</a:t>
                      </a:r>
                    </a:p>
                    <a:p>
                      <a:pPr rtl="1"/>
                      <a:endParaRPr lang="ar-SA" sz="2000"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000" dirty="0" smtClean="0"/>
                        <a:t>سنه 5</a:t>
                      </a:r>
                    </a:p>
                    <a:p>
                      <a:pPr rtl="1"/>
                      <a:endParaRPr lang="ar-SA" sz="2000" dirty="0"/>
                    </a:p>
                  </a:txBody>
                  <a:tcPr/>
                </a:tc>
              </a:tr>
              <a:tr h="370840">
                <a:tc>
                  <a:txBody>
                    <a:bodyPr/>
                    <a:lstStyle/>
                    <a:p>
                      <a:pPr rtl="1"/>
                      <a:r>
                        <a:rPr lang="ar-SA" sz="2000" dirty="0" smtClean="0"/>
                        <a:t>1</a:t>
                      </a:r>
                      <a:endParaRPr lang="ar-SA" sz="2000" dirty="0"/>
                    </a:p>
                  </a:txBody>
                  <a:tcPr/>
                </a:tc>
                <a:tc>
                  <a:txBody>
                    <a:bodyPr/>
                    <a:lstStyle/>
                    <a:p>
                      <a:pPr rtl="1"/>
                      <a:r>
                        <a:rPr kumimoji="0" lang="ar-KW" sz="2400" b="1" kern="1200" dirty="0" smtClean="0">
                          <a:solidFill>
                            <a:schemeClr val="dk1"/>
                          </a:solidFill>
                          <a:latin typeface="+mn-lt"/>
                          <a:ea typeface="+mn-ea"/>
                          <a:cs typeface="+mn-cs"/>
                        </a:rPr>
                        <a:t>إجمالي الدخل (المبيعات) من جدول 10</a:t>
                      </a:r>
                      <a:endParaRPr lang="ar-SA" sz="2400"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dirty="0" smtClean="0"/>
                        <a:t>2</a:t>
                      </a:r>
                      <a:endParaRPr lang="ar-SA" sz="2000" dirty="0"/>
                    </a:p>
                  </a:txBody>
                  <a:tcPr/>
                </a:tc>
                <a:tc>
                  <a:txBody>
                    <a:bodyPr/>
                    <a:lstStyle/>
                    <a:p>
                      <a:pPr rtl="1"/>
                      <a:r>
                        <a:rPr kumimoji="0" lang="ar-KW" sz="2400" b="1" kern="1200" dirty="0" smtClean="0">
                          <a:solidFill>
                            <a:schemeClr val="dk1"/>
                          </a:solidFill>
                          <a:latin typeface="+mn-lt"/>
                          <a:ea typeface="+mn-ea"/>
                          <a:cs typeface="+mn-cs"/>
                        </a:rPr>
                        <a:t>مجموع المصاريف من جدول 9</a:t>
                      </a:r>
                      <a:endParaRPr lang="ar-SA" sz="2400"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r>
                        <a:rPr lang="ar-SA" sz="2000" dirty="0" smtClean="0"/>
                        <a:t>3</a:t>
                      </a:r>
                      <a:endParaRPr lang="ar-SA" sz="2000" dirty="0"/>
                    </a:p>
                  </a:txBody>
                  <a:tcPr/>
                </a:tc>
                <a:tc>
                  <a:txBody>
                    <a:bodyPr/>
                    <a:lstStyle/>
                    <a:p>
                      <a:pPr rtl="1"/>
                      <a:r>
                        <a:rPr kumimoji="0" lang="ar-KW" sz="2400" b="1" kern="1200" dirty="0" smtClean="0">
                          <a:solidFill>
                            <a:schemeClr val="dk1"/>
                          </a:solidFill>
                          <a:latin typeface="+mn-lt"/>
                          <a:ea typeface="+mn-ea"/>
                          <a:cs typeface="+mn-cs"/>
                        </a:rPr>
                        <a:t>إجمالي الربح أو الخسارة = الدخل – المصاريف</a:t>
                      </a:r>
                      <a:endParaRPr lang="ar-SA" sz="2400"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14282" y="1481328"/>
            <a:ext cx="8715436" cy="5162382"/>
          </a:xfrm>
        </p:spPr>
        <p:txBody>
          <a:bodyPr>
            <a:normAutofit/>
          </a:bodyPr>
          <a:lstStyle/>
          <a:p>
            <a:endParaRPr lang="ar-SA" dirty="0" smtClean="0"/>
          </a:p>
          <a:p>
            <a:endParaRPr lang="ar-SA" dirty="0" smtClean="0"/>
          </a:p>
          <a:p>
            <a:endParaRPr lang="ar-SA" dirty="0" smtClean="0"/>
          </a:p>
          <a:p>
            <a:endParaRPr lang="ar-SA" dirty="0" smtClean="0"/>
          </a:p>
          <a:p>
            <a:endParaRPr lang="ar-SA" dirty="0" smtClean="0"/>
          </a:p>
          <a:p>
            <a:endParaRPr lang="ar-SA" dirty="0" smtClean="0"/>
          </a:p>
          <a:p>
            <a:pPr>
              <a:buNone/>
            </a:pPr>
            <a:endParaRPr lang="ar-SA" dirty="0" smtClean="0"/>
          </a:p>
          <a:p>
            <a:pPr>
              <a:buNone/>
            </a:pPr>
            <a:r>
              <a:rPr lang="ar-KW" sz="2600" b="1" dirty="0" smtClean="0"/>
              <a:t>(</a:t>
            </a:r>
            <a:r>
              <a:rPr lang="en-US" sz="2600" b="1" dirty="0" smtClean="0"/>
              <a:t>A</a:t>
            </a:r>
            <a:r>
              <a:rPr lang="ar-KW" sz="2600" b="1" dirty="0" smtClean="0"/>
              <a:t>)  المفروض أن تغطي سنة التأسيس تكاليفها وتفيض، وهنا يكتب الفائض   </a:t>
            </a:r>
            <a:endParaRPr lang="en-US" sz="2600" dirty="0" smtClean="0"/>
          </a:p>
          <a:p>
            <a:pPr>
              <a:buNone/>
            </a:pPr>
            <a:r>
              <a:rPr lang="ar-KW" sz="2600" b="1" dirty="0" smtClean="0"/>
              <a:t>(</a:t>
            </a:r>
            <a:r>
              <a:rPr lang="en-US" sz="2600" b="1" dirty="0" smtClean="0"/>
              <a:t>B</a:t>
            </a:r>
            <a:r>
              <a:rPr lang="ar-KW" sz="2600" b="1" dirty="0" smtClean="0"/>
              <a:t>) إذا كانت نتيجة </a:t>
            </a:r>
            <a:r>
              <a:rPr lang="ar-KW" sz="2600" b="1" dirty="0" err="1" smtClean="0"/>
              <a:t>ج</a:t>
            </a:r>
            <a:r>
              <a:rPr lang="ar-KW" sz="2600" b="1" dirty="0" smtClean="0"/>
              <a:t> بالسالب فمعناها أننا سنبدأ السنة التالية بنقص وهذا غير ممكن، فلابد أن نضخ أموالا إضافية تغطي النقص مع شيء من الاحتياط.</a:t>
            </a:r>
            <a:endParaRPr lang="en-US" sz="2600" dirty="0" smtClean="0"/>
          </a:p>
          <a:p>
            <a:pPr>
              <a:buNone/>
            </a:pPr>
            <a:endParaRPr lang="ar-SA" dirty="0"/>
          </a:p>
        </p:txBody>
      </p:sp>
      <p:sp>
        <p:nvSpPr>
          <p:cNvPr id="3" name="عنوان 2"/>
          <p:cNvSpPr>
            <a:spLocks noGrp="1"/>
          </p:cNvSpPr>
          <p:nvPr>
            <p:ph type="title"/>
          </p:nvPr>
        </p:nvSpPr>
        <p:spPr/>
        <p:txBody>
          <a:bodyPr>
            <a:normAutofit/>
          </a:bodyPr>
          <a:lstStyle/>
          <a:p>
            <a:pPr algn="r"/>
            <a:r>
              <a:rPr lang="ar-SA" sz="2400" dirty="0" smtClean="0">
                <a:solidFill>
                  <a:schemeClr val="accent1">
                    <a:lumMod val="75000"/>
                  </a:schemeClr>
                </a:solidFill>
              </a:rPr>
              <a:t>          </a:t>
            </a:r>
            <a:r>
              <a:rPr lang="ar-KW" sz="2800" dirty="0" smtClean="0">
                <a:solidFill>
                  <a:schemeClr val="accent1">
                    <a:lumMod val="75000"/>
                  </a:schemeClr>
                </a:solidFill>
              </a:rPr>
              <a:t>لحساب التدفقات معادلة بسيطة يشرحها هذا الجدول </a:t>
            </a:r>
            <a:endParaRPr lang="ar-SA" sz="2400" dirty="0">
              <a:solidFill>
                <a:schemeClr val="accent1">
                  <a:lumMod val="75000"/>
                </a:schemeClr>
              </a:solidFill>
            </a:endParaRPr>
          </a:p>
        </p:txBody>
      </p:sp>
      <p:pic>
        <p:nvPicPr>
          <p:cNvPr id="4" name="Picture 3" descr="Picture1.jpg"/>
          <p:cNvPicPr>
            <a:picLocks noChangeAspect="1"/>
          </p:cNvPicPr>
          <p:nvPr/>
        </p:nvPicPr>
        <p:blipFill>
          <a:blip r:embed="rId2" cstate="print"/>
          <a:stretch>
            <a:fillRect/>
          </a:stretch>
        </p:blipFill>
        <p:spPr>
          <a:xfrm>
            <a:off x="7929586" y="0"/>
            <a:ext cx="1214414" cy="1447800"/>
          </a:xfrm>
          <a:prstGeom prst="rect">
            <a:avLst/>
          </a:prstGeom>
        </p:spPr>
      </p:pic>
      <p:pic>
        <p:nvPicPr>
          <p:cNvPr id="5" name="Picture 3" descr="Picture2.jpg"/>
          <p:cNvPicPr>
            <a:picLocks noChangeAspect="1"/>
          </p:cNvPicPr>
          <p:nvPr/>
        </p:nvPicPr>
        <p:blipFill>
          <a:blip r:embed="rId3" cstate="print"/>
          <a:stretch>
            <a:fillRect/>
          </a:stretch>
        </p:blipFill>
        <p:spPr>
          <a:xfrm>
            <a:off x="0" y="-1"/>
            <a:ext cx="1857356" cy="1533618"/>
          </a:xfrm>
          <a:prstGeom prst="rect">
            <a:avLst/>
          </a:prstGeom>
        </p:spPr>
      </p:pic>
      <p:graphicFrame>
        <p:nvGraphicFramePr>
          <p:cNvPr id="6" name="جدول 5"/>
          <p:cNvGraphicFramePr>
            <a:graphicFrameLocks noGrp="1"/>
          </p:cNvGraphicFramePr>
          <p:nvPr/>
        </p:nvGraphicFramePr>
        <p:xfrm>
          <a:off x="0" y="1785926"/>
          <a:ext cx="9078927" cy="2494280"/>
        </p:xfrm>
        <a:graphic>
          <a:graphicData uri="http://schemas.openxmlformats.org/drawingml/2006/table">
            <a:tbl>
              <a:tblPr rtl="1" firstRow="1" bandRow="1">
                <a:tableStyleId>{5C22544A-7EE6-4342-B048-85BDC9FD1C3A}</a:tableStyleId>
              </a:tblPr>
              <a:tblGrid>
                <a:gridCol w="448494"/>
                <a:gridCol w="4243104"/>
                <a:gridCol w="835066"/>
                <a:gridCol w="612652"/>
                <a:gridCol w="704988"/>
                <a:gridCol w="786874"/>
                <a:gridCol w="715436"/>
                <a:gridCol w="732313"/>
              </a:tblGrid>
              <a:tr h="370840">
                <a:tc>
                  <a:txBody>
                    <a:bodyPr/>
                    <a:lstStyle/>
                    <a:p>
                      <a:pPr algn="ctr" rtl="1"/>
                      <a:r>
                        <a:rPr lang="ar-SA" dirty="0" smtClean="0"/>
                        <a:t>م</a:t>
                      </a:r>
                      <a:endParaRPr lang="ar-SA" dirty="0"/>
                    </a:p>
                  </a:txBody>
                  <a:tcPr/>
                </a:tc>
                <a:tc>
                  <a:txBody>
                    <a:bodyPr/>
                    <a:lstStyle/>
                    <a:p>
                      <a:pPr algn="ctr" rtl="1"/>
                      <a:r>
                        <a:rPr lang="ar-SA" dirty="0" smtClean="0"/>
                        <a:t>البيان</a:t>
                      </a:r>
                      <a:endParaRPr lang="ar-SA" dirty="0"/>
                    </a:p>
                  </a:txBody>
                  <a:tcPr/>
                </a:tc>
                <a:tc>
                  <a:txBody>
                    <a:bodyPr/>
                    <a:lstStyle/>
                    <a:p>
                      <a:pPr algn="ctr" rtl="1"/>
                      <a:r>
                        <a:rPr lang="ar-SA" dirty="0" smtClean="0"/>
                        <a:t>سنة التأسيس</a:t>
                      </a:r>
                      <a:endParaRPr lang="ar-SA" dirty="0"/>
                    </a:p>
                  </a:txBody>
                  <a:tcPr/>
                </a:tc>
                <a:tc>
                  <a:txBody>
                    <a:bodyPr/>
                    <a:lstStyle/>
                    <a:p>
                      <a:pPr algn="ct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pPr algn="ctr"/>
                      <a:r>
                        <a:rPr kumimoji="0" lang="ar-KW" sz="1800" b="1" kern="1200" dirty="0" smtClean="0">
                          <a:solidFill>
                            <a:schemeClr val="lt1"/>
                          </a:solidFill>
                          <a:latin typeface="+mn-lt"/>
                          <a:ea typeface="+mn-ea"/>
                          <a:cs typeface="+mn-cs"/>
                        </a:rPr>
                        <a:t>   1</a:t>
                      </a:r>
                      <a:endParaRPr lang="ar-SA" dirty="0"/>
                    </a:p>
                  </a:txBody>
                  <a:tcPr/>
                </a:tc>
                <a:tc>
                  <a:txBody>
                    <a:bodyPr/>
                    <a:lstStyle/>
                    <a:p>
                      <a:pPr algn="ct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pPr algn="ctr"/>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2</a:t>
                      </a:r>
                      <a:endParaRPr lang="ar-SA" dirty="0"/>
                    </a:p>
                  </a:txBody>
                  <a:tcPr/>
                </a:tc>
                <a:tc>
                  <a:txBody>
                    <a:bodyPr/>
                    <a:lstStyle/>
                    <a:p>
                      <a:pPr algn="ct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pPr algn="ctr"/>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3</a:t>
                      </a:r>
                      <a:endParaRPr lang="ar-SA" dirty="0"/>
                    </a:p>
                  </a:txBody>
                  <a:tcPr/>
                </a:tc>
                <a:tc>
                  <a:txBody>
                    <a:bodyPr/>
                    <a:lstStyle/>
                    <a:p>
                      <a:pPr algn="ct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pPr algn="ctr"/>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4</a:t>
                      </a:r>
                      <a:endParaRPr lang="ar-SA" dirty="0"/>
                    </a:p>
                  </a:txBody>
                  <a:tcPr/>
                </a:tc>
                <a:tc>
                  <a:txBody>
                    <a:bodyPr/>
                    <a:lstStyle/>
                    <a:p>
                      <a:pPr algn="ctr" rtl="1"/>
                      <a:r>
                        <a:rPr kumimoji="0" lang="ar-KW" sz="1800" b="1" kern="1200" dirty="0" smtClean="0">
                          <a:solidFill>
                            <a:schemeClr val="lt1"/>
                          </a:solidFill>
                          <a:latin typeface="+mn-lt"/>
                          <a:ea typeface="+mn-ea"/>
                          <a:cs typeface="+mn-cs"/>
                        </a:rPr>
                        <a:t>سنة</a:t>
                      </a:r>
                      <a:endParaRPr kumimoji="0" lang="en-US" sz="1800" b="1" kern="1200" dirty="0" smtClean="0">
                        <a:solidFill>
                          <a:schemeClr val="lt1"/>
                        </a:solidFill>
                        <a:latin typeface="+mn-lt"/>
                        <a:ea typeface="+mn-ea"/>
                        <a:cs typeface="+mn-cs"/>
                      </a:endParaRPr>
                    </a:p>
                    <a:p>
                      <a:pPr algn="ctr"/>
                      <a:r>
                        <a:rPr kumimoji="0" lang="ar-KW" sz="1800" b="1" kern="1200" dirty="0" smtClean="0">
                          <a:solidFill>
                            <a:schemeClr val="lt1"/>
                          </a:solidFill>
                          <a:latin typeface="+mn-lt"/>
                          <a:ea typeface="+mn-ea"/>
                          <a:cs typeface="+mn-cs"/>
                        </a:rPr>
                        <a:t>   </a:t>
                      </a:r>
                      <a:r>
                        <a:rPr kumimoji="0" lang="ar-SA" sz="1800" b="1" kern="1200" dirty="0" smtClean="0">
                          <a:solidFill>
                            <a:schemeClr val="lt1"/>
                          </a:solidFill>
                          <a:latin typeface="+mn-lt"/>
                          <a:ea typeface="+mn-ea"/>
                          <a:cs typeface="+mn-cs"/>
                        </a:rPr>
                        <a:t>5</a:t>
                      </a:r>
                      <a:endParaRPr lang="ar-SA" dirty="0"/>
                    </a:p>
                  </a:txBody>
                  <a:tcPr/>
                </a:tc>
              </a:tr>
              <a:tr h="370840">
                <a:tc>
                  <a:txBody>
                    <a:bodyPr/>
                    <a:lstStyle/>
                    <a:p>
                      <a:pPr algn="ctr" rtl="1"/>
                      <a:r>
                        <a:rPr lang="ar-SA" b="1" dirty="0" smtClean="0"/>
                        <a:t>أ</a:t>
                      </a:r>
                      <a:endParaRPr lang="ar-SA" b="1" dirty="0"/>
                    </a:p>
                  </a:txBody>
                  <a:tcPr/>
                </a:tc>
                <a:tc>
                  <a:txBody>
                    <a:bodyPr/>
                    <a:lstStyle/>
                    <a:p>
                      <a:pPr rtl="1"/>
                      <a:r>
                        <a:rPr kumimoji="0" lang="ar-KW" sz="1800" b="1" kern="1200" dirty="0" smtClean="0">
                          <a:solidFill>
                            <a:schemeClr val="dk1"/>
                          </a:solidFill>
                          <a:latin typeface="+mn-lt"/>
                          <a:ea typeface="+mn-ea"/>
                          <a:cs typeface="+mn-cs"/>
                        </a:rPr>
                        <a:t>الفائض من السنة الماضية (من هـ أدناه) </a:t>
                      </a:r>
                      <a:r>
                        <a:rPr kumimoji="0" lang="en-US" sz="1800" b="1" kern="1200" dirty="0" smtClean="0">
                          <a:solidFill>
                            <a:schemeClr val="dk1"/>
                          </a:solidFill>
                          <a:latin typeface="+mn-lt"/>
                          <a:ea typeface="+mn-ea"/>
                          <a:cs typeface="+mn-cs"/>
                        </a:rPr>
                        <a:t>A</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ب</a:t>
                      </a:r>
                      <a:endParaRPr lang="ar-SA" b="1" dirty="0"/>
                    </a:p>
                  </a:txBody>
                  <a:tcPr/>
                </a:tc>
                <a:tc>
                  <a:txBody>
                    <a:bodyPr/>
                    <a:lstStyle/>
                    <a:p>
                      <a:pPr rtl="1"/>
                      <a:r>
                        <a:rPr kumimoji="0" lang="ar-KW" sz="1800" b="1" kern="1200" dirty="0" smtClean="0">
                          <a:solidFill>
                            <a:schemeClr val="dk1"/>
                          </a:solidFill>
                          <a:latin typeface="+mn-lt"/>
                          <a:ea typeface="+mn-ea"/>
                          <a:cs typeface="+mn-cs"/>
                        </a:rPr>
                        <a:t>إجمالي الأرباح والخسائر من جدول 11</a:t>
                      </a:r>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ج</a:t>
                      </a:r>
                      <a:endParaRPr lang="ar-SA" b="1" dirty="0"/>
                    </a:p>
                  </a:txBody>
                  <a:tcPr/>
                </a:tc>
                <a:tc>
                  <a:txBody>
                    <a:bodyPr/>
                    <a:lstStyle/>
                    <a:p>
                      <a:pPr rtl="1"/>
                      <a:r>
                        <a:rPr kumimoji="0" lang="ar-KW" sz="1800" b="1" kern="1200" dirty="0" smtClean="0">
                          <a:solidFill>
                            <a:schemeClr val="dk1"/>
                          </a:solidFill>
                          <a:latin typeface="+mn-lt"/>
                          <a:ea typeface="+mn-ea"/>
                          <a:cs typeface="+mn-cs"/>
                        </a:rPr>
                        <a:t>فائض (أو نقص) السنة (أ+ب) – (الضرائب إن وجدت)</a:t>
                      </a:r>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د</a:t>
                      </a:r>
                      <a:endParaRPr lang="ar-SA" b="1" dirty="0"/>
                    </a:p>
                  </a:txBody>
                  <a:tcPr/>
                </a:tc>
                <a:tc>
                  <a:txBody>
                    <a:bodyPr/>
                    <a:lstStyle/>
                    <a:p>
                      <a:pPr rtl="1"/>
                      <a:r>
                        <a:rPr kumimoji="0" lang="ar-KW" sz="1800" b="1" kern="1200" dirty="0" smtClean="0">
                          <a:solidFill>
                            <a:schemeClr val="dk1"/>
                          </a:solidFill>
                          <a:latin typeface="+mn-lt"/>
                          <a:ea typeface="+mn-ea"/>
                          <a:cs typeface="+mn-cs"/>
                        </a:rPr>
                        <a:t>التمويل المالي الإضافي </a:t>
                      </a:r>
                      <a:r>
                        <a:rPr kumimoji="0" lang="en-US" sz="1800" b="1" kern="1200" dirty="0" smtClean="0">
                          <a:solidFill>
                            <a:schemeClr val="dk1"/>
                          </a:solidFill>
                          <a:latin typeface="+mn-lt"/>
                          <a:ea typeface="+mn-ea"/>
                          <a:cs typeface="+mn-cs"/>
                        </a:rPr>
                        <a:t>B</a:t>
                      </a:r>
                      <a:endParaRPr lang="ar-SA" dirty="0"/>
                    </a:p>
                  </a:txBody>
                  <a:tcPr/>
                </a:tc>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algn="ctr" rtl="1"/>
                      <a:r>
                        <a:rPr lang="ar-SA" b="1" dirty="0" smtClean="0"/>
                        <a:t>ه</a:t>
                      </a:r>
                      <a:endParaRPr lang="ar-SA" b="1" dirty="0"/>
                    </a:p>
                  </a:txBody>
                  <a:tcPr/>
                </a:tc>
                <a:tc>
                  <a:txBody>
                    <a:bodyPr/>
                    <a:lstStyle/>
                    <a:p>
                      <a:pPr rtl="1"/>
                      <a:r>
                        <a:rPr kumimoji="0" lang="ar-KW" sz="1800" b="1" kern="1200" dirty="0" smtClean="0">
                          <a:solidFill>
                            <a:schemeClr val="dk1"/>
                          </a:solidFill>
                          <a:latin typeface="+mn-lt"/>
                          <a:ea typeface="+mn-ea"/>
                          <a:cs typeface="+mn-cs"/>
                        </a:rPr>
                        <a:t>الفائض نهاية العام</a:t>
                      </a:r>
                      <a:endParaRPr lang="ar-SA" dirty="0"/>
                    </a:p>
                  </a:txBody>
                  <a:tcPr/>
                </a:tc>
                <a:tc>
                  <a:txBody>
                    <a:bodyPr/>
                    <a:lstStyle/>
                    <a:p>
                      <a:pPr algn="ctr" rtl="1"/>
                      <a:r>
                        <a:rPr kumimoji="0" lang="en-US" sz="1800" b="1" kern="1200" dirty="0" smtClean="0">
                          <a:solidFill>
                            <a:schemeClr val="dk1"/>
                          </a:solidFill>
                          <a:latin typeface="+mn-lt"/>
                          <a:ea typeface="+mn-ea"/>
                          <a:cs typeface="+mn-cs"/>
                        </a:rPr>
                        <a:t>A</a:t>
                      </a:r>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dirty="0"/>
                    </a:p>
                  </a:txBody>
                  <a:tcPr/>
                </a:tc>
              </a:tr>
            </a:tbl>
          </a:graphicData>
        </a:graphic>
      </p:graphicFrame>
      <p:cxnSp>
        <p:nvCxnSpPr>
          <p:cNvPr id="8" name="رابط مستقيم 7"/>
          <p:cNvCxnSpPr/>
          <p:nvPr/>
        </p:nvCxnSpPr>
        <p:spPr>
          <a:xfrm>
            <a:off x="3571868" y="2428868"/>
            <a:ext cx="785818" cy="357190"/>
          </a:xfrm>
          <a:prstGeom prst="line">
            <a:avLst/>
          </a:prstGeom>
        </p:spPr>
        <p:style>
          <a:lnRef idx="2">
            <a:schemeClr val="dk1"/>
          </a:lnRef>
          <a:fillRef idx="0">
            <a:schemeClr val="dk1"/>
          </a:fillRef>
          <a:effectRef idx="1">
            <a:schemeClr val="dk1"/>
          </a:effectRef>
          <a:fontRef idx="minor">
            <a:schemeClr val="tx1"/>
          </a:fontRef>
        </p:style>
      </p:cxnSp>
      <p:cxnSp>
        <p:nvCxnSpPr>
          <p:cNvPr id="14" name="رابط مستقيم 13"/>
          <p:cNvCxnSpPr/>
          <p:nvPr/>
        </p:nvCxnSpPr>
        <p:spPr>
          <a:xfrm>
            <a:off x="3571868" y="3143248"/>
            <a:ext cx="785818" cy="357190"/>
          </a:xfrm>
          <a:prstGeom prst="line">
            <a:avLst/>
          </a:prstGeom>
        </p:spPr>
        <p:style>
          <a:lnRef idx="2">
            <a:schemeClr val="dk1"/>
          </a:lnRef>
          <a:fillRef idx="0">
            <a:schemeClr val="dk1"/>
          </a:fillRef>
          <a:effectRef idx="1">
            <a:schemeClr val="dk1"/>
          </a:effectRef>
          <a:fontRef idx="minor">
            <a:schemeClr val="tx1"/>
          </a:fontRef>
        </p:style>
      </p:cxnSp>
      <p:cxnSp>
        <p:nvCxnSpPr>
          <p:cNvPr id="15" name="رابط مستقيم 14"/>
          <p:cNvCxnSpPr/>
          <p:nvPr/>
        </p:nvCxnSpPr>
        <p:spPr>
          <a:xfrm>
            <a:off x="3571868" y="3571876"/>
            <a:ext cx="785818" cy="357190"/>
          </a:xfrm>
          <a:prstGeom prst="line">
            <a:avLst/>
          </a:prstGeom>
        </p:spPr>
        <p:style>
          <a:lnRef idx="2">
            <a:schemeClr val="dk1"/>
          </a:lnRef>
          <a:fillRef idx="0">
            <a:schemeClr val="dk1"/>
          </a:fillRef>
          <a:effectRef idx="1">
            <a:schemeClr val="dk1"/>
          </a:effectRef>
          <a:fontRef idx="minor">
            <a:schemeClr val="tx1"/>
          </a:fontRef>
        </p:style>
      </p:cxnSp>
      <p:cxnSp>
        <p:nvCxnSpPr>
          <p:cNvPr id="16" name="رابط مستقيم 15"/>
          <p:cNvCxnSpPr/>
          <p:nvPr/>
        </p:nvCxnSpPr>
        <p:spPr>
          <a:xfrm>
            <a:off x="3571868" y="2786058"/>
            <a:ext cx="785818" cy="357190"/>
          </a:xfrm>
          <a:prstGeom prst="line">
            <a:avLst/>
          </a:prstGeom>
        </p:spPr>
        <p:style>
          <a:lnRef idx="2">
            <a:schemeClr val="dk1"/>
          </a:lnRef>
          <a:fillRef idx="0">
            <a:schemeClr val="dk1"/>
          </a:fillRef>
          <a:effectRef idx="1">
            <a:schemeClr val="dk1"/>
          </a:effectRef>
          <a:fontRef idx="minor">
            <a:schemeClr val="tx1"/>
          </a:fontRef>
        </p:style>
      </p:cxnSp>
      <p:cxnSp>
        <p:nvCxnSpPr>
          <p:cNvPr id="17" name="رابط مستقيم 16"/>
          <p:cNvCxnSpPr/>
          <p:nvPr/>
        </p:nvCxnSpPr>
        <p:spPr>
          <a:xfrm flipV="1">
            <a:off x="3571868" y="2500306"/>
            <a:ext cx="795342" cy="214314"/>
          </a:xfrm>
          <a:prstGeom prst="line">
            <a:avLst/>
          </a:prstGeom>
        </p:spPr>
        <p:style>
          <a:lnRef idx="2">
            <a:schemeClr val="dk1"/>
          </a:lnRef>
          <a:fillRef idx="0">
            <a:schemeClr val="dk1"/>
          </a:fillRef>
          <a:effectRef idx="1">
            <a:schemeClr val="dk1"/>
          </a:effectRef>
          <a:fontRef idx="minor">
            <a:schemeClr val="tx1"/>
          </a:fontRef>
        </p:style>
      </p:cxnSp>
      <p:cxnSp>
        <p:nvCxnSpPr>
          <p:cNvPr id="20" name="رابط مستقيم 19"/>
          <p:cNvCxnSpPr/>
          <p:nvPr/>
        </p:nvCxnSpPr>
        <p:spPr>
          <a:xfrm flipV="1">
            <a:off x="3571868" y="3143248"/>
            <a:ext cx="785818" cy="285752"/>
          </a:xfrm>
          <a:prstGeom prst="line">
            <a:avLst/>
          </a:prstGeom>
        </p:spPr>
        <p:style>
          <a:lnRef idx="2">
            <a:schemeClr val="dk1"/>
          </a:lnRef>
          <a:fillRef idx="0">
            <a:schemeClr val="dk1"/>
          </a:fillRef>
          <a:effectRef idx="1">
            <a:schemeClr val="dk1"/>
          </a:effectRef>
          <a:fontRef idx="minor">
            <a:schemeClr val="tx1"/>
          </a:fontRef>
        </p:style>
      </p:cxnSp>
      <p:cxnSp>
        <p:nvCxnSpPr>
          <p:cNvPr id="22" name="رابط مستقيم 21"/>
          <p:cNvCxnSpPr/>
          <p:nvPr/>
        </p:nvCxnSpPr>
        <p:spPr>
          <a:xfrm flipV="1">
            <a:off x="3571868" y="3643314"/>
            <a:ext cx="795342" cy="214314"/>
          </a:xfrm>
          <a:prstGeom prst="line">
            <a:avLst/>
          </a:prstGeom>
        </p:spPr>
        <p:style>
          <a:lnRef idx="2">
            <a:schemeClr val="dk1"/>
          </a:lnRef>
          <a:fillRef idx="0">
            <a:schemeClr val="dk1"/>
          </a:fillRef>
          <a:effectRef idx="1">
            <a:schemeClr val="dk1"/>
          </a:effectRef>
          <a:fontRef idx="minor">
            <a:schemeClr val="tx1"/>
          </a:fontRef>
        </p:style>
      </p:cxnSp>
      <p:cxnSp>
        <p:nvCxnSpPr>
          <p:cNvPr id="23" name="رابط مستقيم 22"/>
          <p:cNvCxnSpPr/>
          <p:nvPr/>
        </p:nvCxnSpPr>
        <p:spPr>
          <a:xfrm flipV="1">
            <a:off x="3571868" y="2857496"/>
            <a:ext cx="795342" cy="214314"/>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214422"/>
            <a:ext cx="8229600" cy="5500726"/>
          </a:xfrm>
        </p:spPr>
        <p:txBody>
          <a:bodyPr/>
          <a:lstStyle/>
          <a:p>
            <a:pPr lvl="0">
              <a:buNone/>
            </a:pPr>
            <a:r>
              <a:rPr lang="ar-SA" dirty="0" smtClean="0">
                <a:solidFill>
                  <a:schemeClr val="accent1">
                    <a:lumMod val="75000"/>
                  </a:schemeClr>
                </a:solidFill>
              </a:rPr>
              <a:t>13. </a:t>
            </a:r>
            <a:r>
              <a:rPr lang="ar-SA" b="1" dirty="0" smtClean="0">
                <a:solidFill>
                  <a:schemeClr val="accent1">
                    <a:lumMod val="75000"/>
                  </a:schemeClr>
                </a:solidFill>
              </a:rPr>
              <a:t>التمويل المطلوب</a:t>
            </a:r>
          </a:p>
          <a:p>
            <a:pPr>
              <a:buNone/>
            </a:pPr>
            <a:r>
              <a:rPr lang="ar-KW" sz="2200" b="1" dirty="0" smtClean="0"/>
              <a:t>التمويل المطلوب = الاستثمار المطلوب (المجموع من جدول 8) + التمويل الإضافي في موعده (بند </a:t>
            </a:r>
            <a:r>
              <a:rPr lang="ar-KW" sz="2200" b="1" dirty="0" err="1" smtClean="0"/>
              <a:t>د</a:t>
            </a:r>
            <a:r>
              <a:rPr lang="ar-KW" sz="2200" b="1" dirty="0" smtClean="0"/>
              <a:t> في جدول 12) </a:t>
            </a:r>
            <a:endParaRPr lang="en-US" sz="2200" dirty="0" smtClean="0"/>
          </a:p>
          <a:p>
            <a:pPr lvl="0">
              <a:buNone/>
            </a:pPr>
            <a:endParaRPr lang="en-US" dirty="0" smtClean="0">
              <a:solidFill>
                <a:schemeClr val="accent1">
                  <a:lumMod val="75000"/>
                </a:schemeClr>
              </a:solidFill>
            </a:endParaRPr>
          </a:p>
          <a:p>
            <a:pPr>
              <a:buNone/>
            </a:pPr>
            <a:endParaRPr lang="ar-SA" b="1" dirty="0" smtClean="0"/>
          </a:p>
          <a:p>
            <a:pPr>
              <a:buNone/>
            </a:pPr>
            <a:endParaRPr lang="ar-SA" b="1" dirty="0" smtClean="0"/>
          </a:p>
          <a:p>
            <a:pPr>
              <a:buNone/>
            </a:pPr>
            <a:endParaRPr lang="ar-SA" b="1" dirty="0" smtClean="0"/>
          </a:p>
          <a:p>
            <a:pPr>
              <a:buNone/>
            </a:pPr>
            <a:endParaRPr lang="en-US" sz="3600" dirty="0" smtClean="0"/>
          </a:p>
          <a:p>
            <a:pPr algn="just">
              <a:buNone/>
            </a:pPr>
            <a:r>
              <a:rPr lang="ar-KW" sz="2200" b="1" dirty="0" smtClean="0"/>
              <a:t>ملاحظة : طبعا سيتم توزيع المجموع زمنيا بحيث يتم توفير المبالغ المطلوبة قبل الاحتياج إليها مباشرة، ولا يتم تسليم كل المبالغ دفعة واحدة إذ يعني ذلك عدم تشغيل بعض الأموال وبالتالي بقاؤها بدون تحقيق أرباح ولو لعدة أشهر (وهذا أمر يكرهه الممولون)، وبالتالي لابد من جدولة الأموال المطلوبة حسب الاحتياج إليها </a:t>
            </a:r>
            <a:endParaRPr lang="ar-SA" sz="2200" b="1" dirty="0" smtClean="0"/>
          </a:p>
          <a:p>
            <a:pPr>
              <a:buNone/>
            </a:pPr>
            <a:r>
              <a:rPr lang="ar-SA" sz="2200" b="1" dirty="0" smtClean="0"/>
              <a:t>  </a:t>
            </a:r>
            <a:r>
              <a:rPr lang="ar-KW" sz="2200" b="1" dirty="0" smtClean="0"/>
              <a:t>زمنيا.</a:t>
            </a:r>
            <a:endParaRPr lang="en-US" sz="2200" dirty="0" smtClean="0"/>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929586" y="0"/>
            <a:ext cx="1214414" cy="1357298"/>
          </a:xfrm>
          <a:prstGeom prst="rect">
            <a:avLst/>
          </a:prstGeom>
        </p:spPr>
      </p:pic>
      <p:pic>
        <p:nvPicPr>
          <p:cNvPr id="5" name="Picture 3" descr="Picture2.jpg"/>
          <p:cNvPicPr>
            <a:picLocks noChangeAspect="1"/>
          </p:cNvPicPr>
          <p:nvPr/>
        </p:nvPicPr>
        <p:blipFill>
          <a:blip r:embed="rId3" cstate="print"/>
          <a:stretch>
            <a:fillRect/>
          </a:stretch>
        </p:blipFill>
        <p:spPr>
          <a:xfrm>
            <a:off x="0" y="-1"/>
            <a:ext cx="1857356" cy="1533618"/>
          </a:xfrm>
          <a:prstGeom prst="rect">
            <a:avLst/>
          </a:prstGeom>
        </p:spPr>
      </p:pic>
      <p:graphicFrame>
        <p:nvGraphicFramePr>
          <p:cNvPr id="6" name="جدول 5"/>
          <p:cNvGraphicFramePr>
            <a:graphicFrameLocks noGrp="1"/>
          </p:cNvGraphicFramePr>
          <p:nvPr/>
        </p:nvGraphicFramePr>
        <p:xfrm>
          <a:off x="2000232" y="2571744"/>
          <a:ext cx="6096000" cy="1854200"/>
        </p:xfrm>
        <a:graphic>
          <a:graphicData uri="http://schemas.openxmlformats.org/drawingml/2006/table">
            <a:tbl>
              <a:tblPr rtl="1" firstRow="1" bandRow="1">
                <a:tableStyleId>{5C22544A-7EE6-4342-B048-85BDC9FD1C3A}</a:tableStyleId>
              </a:tblPr>
              <a:tblGrid>
                <a:gridCol w="509164"/>
                <a:gridCol w="2538836"/>
                <a:gridCol w="1524000"/>
                <a:gridCol w="1524000"/>
              </a:tblGrid>
              <a:tr h="370840">
                <a:tc>
                  <a:txBody>
                    <a:bodyPr/>
                    <a:lstStyle/>
                    <a:p>
                      <a:pPr rtl="1"/>
                      <a:r>
                        <a:rPr lang="ar-SA" dirty="0" smtClean="0"/>
                        <a:t>م</a:t>
                      </a:r>
                      <a:endParaRPr lang="ar-SA" dirty="0"/>
                    </a:p>
                  </a:txBody>
                  <a:tcPr/>
                </a:tc>
                <a:tc>
                  <a:txBody>
                    <a:bodyPr/>
                    <a:lstStyle/>
                    <a:p>
                      <a:pPr rtl="1"/>
                      <a:r>
                        <a:rPr lang="ar-SA" dirty="0" smtClean="0"/>
                        <a:t>المصدر</a:t>
                      </a:r>
                      <a:endParaRPr lang="ar-SA" dirty="0"/>
                    </a:p>
                  </a:txBody>
                  <a:tcPr/>
                </a:tc>
                <a:tc>
                  <a:txBody>
                    <a:bodyPr/>
                    <a:lstStyle/>
                    <a:p>
                      <a:pPr rtl="1"/>
                      <a:r>
                        <a:rPr lang="ar-SA" dirty="0" smtClean="0"/>
                        <a:t>القيمة</a:t>
                      </a:r>
                      <a:endParaRPr lang="ar-SA" dirty="0"/>
                    </a:p>
                  </a:txBody>
                  <a:tcPr/>
                </a:tc>
                <a:tc>
                  <a:txBody>
                    <a:bodyPr/>
                    <a:lstStyle/>
                    <a:p>
                      <a:pPr rtl="1"/>
                      <a:r>
                        <a:rPr lang="ar-SA" dirty="0" smtClean="0"/>
                        <a:t>النسبة</a:t>
                      </a:r>
                      <a:endParaRPr lang="ar-SA" dirty="0"/>
                    </a:p>
                  </a:txBody>
                  <a:tcPr/>
                </a:tc>
              </a:tr>
              <a:tr h="370840">
                <a:tc>
                  <a:txBody>
                    <a:bodyPr/>
                    <a:lstStyle/>
                    <a:p>
                      <a:pPr rtl="1"/>
                      <a:r>
                        <a:rPr lang="ar-SA" dirty="0" smtClean="0"/>
                        <a:t>1</a:t>
                      </a:r>
                      <a:endParaRPr lang="ar-SA" dirty="0"/>
                    </a:p>
                  </a:txBody>
                  <a:tcPr/>
                </a:tc>
                <a:tc>
                  <a:txBody>
                    <a:bodyPr/>
                    <a:lstStyle/>
                    <a:p>
                      <a:pPr rtl="1"/>
                      <a:r>
                        <a:rPr kumimoji="0" lang="ar-KW" sz="1800" b="1" kern="1200" dirty="0" smtClean="0">
                          <a:solidFill>
                            <a:schemeClr val="dk1"/>
                          </a:solidFill>
                          <a:latin typeface="+mn-lt"/>
                          <a:ea typeface="+mn-ea"/>
                          <a:cs typeface="+mn-cs"/>
                        </a:rPr>
                        <a:t>اقتراض من ...................</a:t>
                      </a:r>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r>
                        <a:rPr lang="ar-SA" dirty="0" smtClean="0"/>
                        <a:t>2</a:t>
                      </a:r>
                      <a:endParaRPr lang="ar-SA" dirty="0"/>
                    </a:p>
                  </a:txBody>
                  <a:tcPr/>
                </a:tc>
                <a:tc>
                  <a:txBody>
                    <a:bodyPr/>
                    <a:lstStyle/>
                    <a:p>
                      <a:pPr rtl="1"/>
                      <a:r>
                        <a:rPr kumimoji="0" lang="ar-KW" sz="1800" b="1" kern="1200" dirty="0" smtClean="0">
                          <a:solidFill>
                            <a:schemeClr val="dk1"/>
                          </a:solidFill>
                          <a:latin typeface="+mn-lt"/>
                          <a:ea typeface="+mn-ea"/>
                          <a:cs typeface="+mn-cs"/>
                        </a:rPr>
                        <a:t>الشريك 1 (أنت)</a:t>
                      </a:r>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r>
                        <a:rPr lang="ar-SA" dirty="0" smtClean="0"/>
                        <a:t>3</a:t>
                      </a:r>
                      <a:endParaRPr lang="ar-SA" dirty="0"/>
                    </a:p>
                  </a:txBody>
                  <a:tcPr/>
                </a:tc>
                <a:tc>
                  <a:txBody>
                    <a:bodyPr/>
                    <a:lstStyle/>
                    <a:p>
                      <a:pPr rtl="1"/>
                      <a:r>
                        <a:rPr kumimoji="0" lang="ar-KW" sz="1800" b="1" kern="1200" dirty="0" smtClean="0">
                          <a:solidFill>
                            <a:schemeClr val="dk1"/>
                          </a:solidFill>
                          <a:latin typeface="+mn-lt"/>
                          <a:ea typeface="+mn-ea"/>
                          <a:cs typeface="+mn-cs"/>
                        </a:rPr>
                        <a:t>الشريك </a:t>
                      </a:r>
                      <a:r>
                        <a:rPr kumimoji="0" lang="ar-SA" sz="1800" b="1" kern="1200" dirty="0" smtClean="0">
                          <a:solidFill>
                            <a:schemeClr val="dk1"/>
                          </a:solidFill>
                          <a:latin typeface="+mn-lt"/>
                          <a:ea typeface="+mn-ea"/>
                          <a:cs typeface="+mn-cs"/>
                        </a:rPr>
                        <a:t>2</a:t>
                      </a:r>
                      <a:endParaRPr lang="ar-SA" dirty="0"/>
                    </a:p>
                  </a:txBody>
                  <a:tcPr/>
                </a:tc>
                <a:tc>
                  <a:txBody>
                    <a:bodyPr/>
                    <a:lstStyle/>
                    <a:p>
                      <a:pPr rtl="1"/>
                      <a:endParaRPr lang="ar-SA"/>
                    </a:p>
                  </a:txBody>
                  <a:tcPr/>
                </a:tc>
                <a:tc>
                  <a:txBody>
                    <a:bodyPr/>
                    <a:lstStyle/>
                    <a:p>
                      <a:pPr rtl="1"/>
                      <a:endParaRPr lang="ar-SA"/>
                    </a:p>
                  </a:txBody>
                  <a:tcPr/>
                </a:tc>
              </a:tr>
              <a:tr h="370840">
                <a:tc>
                  <a:txBody>
                    <a:bodyPr/>
                    <a:lstStyle/>
                    <a:p>
                      <a:pPr rtl="1"/>
                      <a:r>
                        <a:rPr lang="ar-SA" dirty="0" smtClean="0"/>
                        <a:t>4</a:t>
                      </a:r>
                      <a:endParaRPr lang="ar-SA" dirty="0"/>
                    </a:p>
                  </a:txBody>
                  <a:tcPr/>
                </a:tc>
                <a:tc>
                  <a:txBody>
                    <a:bodyPr/>
                    <a:lstStyle/>
                    <a:p>
                      <a:pPr rtl="1"/>
                      <a:r>
                        <a:rPr kumimoji="0" lang="ar-KW" sz="1800" b="1" kern="1200" dirty="0" smtClean="0">
                          <a:solidFill>
                            <a:schemeClr val="dk1"/>
                          </a:solidFill>
                          <a:latin typeface="+mn-lt"/>
                          <a:ea typeface="+mn-ea"/>
                          <a:cs typeface="+mn-cs"/>
                        </a:rPr>
                        <a:t>الشريك </a:t>
                      </a:r>
                      <a:r>
                        <a:rPr kumimoji="0" lang="ar-SA" sz="1800" b="1" kern="1200" dirty="0" smtClean="0">
                          <a:solidFill>
                            <a:schemeClr val="dk1"/>
                          </a:solidFill>
                          <a:latin typeface="+mn-lt"/>
                          <a:ea typeface="+mn-ea"/>
                          <a:cs typeface="+mn-cs"/>
                        </a:rPr>
                        <a:t>3</a:t>
                      </a:r>
                      <a:endParaRPr lang="ar-SA" dirty="0"/>
                    </a:p>
                  </a:txBody>
                  <a:tcPr/>
                </a:tc>
                <a:tc>
                  <a:txBody>
                    <a:bodyPr/>
                    <a:lstStyle/>
                    <a:p>
                      <a:pPr rtl="1"/>
                      <a:endParaRPr lang="ar-SA"/>
                    </a:p>
                  </a:txBody>
                  <a:tcPr/>
                </a:tc>
                <a:tc>
                  <a:txBody>
                    <a:bodyPr/>
                    <a:lstStyle/>
                    <a:p>
                      <a:pPr rtl="1"/>
                      <a:endParaRPr lang="ar-SA" dirty="0"/>
                    </a:p>
                  </a:txBody>
                  <a:tcPr/>
                </a:tc>
              </a:tr>
            </a:tbl>
          </a:graphicData>
        </a:graphic>
      </p:graphicFrame>
      <p:graphicFrame>
        <p:nvGraphicFramePr>
          <p:cNvPr id="7" name="جدول 6"/>
          <p:cNvGraphicFramePr>
            <a:graphicFrameLocks noGrp="1"/>
          </p:cNvGraphicFramePr>
          <p:nvPr/>
        </p:nvGraphicFramePr>
        <p:xfrm>
          <a:off x="2000232" y="4429132"/>
          <a:ext cx="6096000" cy="370840"/>
        </p:xfrm>
        <a:graphic>
          <a:graphicData uri="http://schemas.openxmlformats.org/drawingml/2006/table">
            <a:tbl>
              <a:tblPr rtl="1" firstRow="1" bandRow="1">
                <a:tableStyleId>{5C22544A-7EE6-4342-B048-85BDC9FD1C3A}</a:tableStyleId>
              </a:tblPr>
              <a:tblGrid>
                <a:gridCol w="6096000"/>
              </a:tblGrid>
              <a:tr h="370840">
                <a:tc>
                  <a:txBody>
                    <a:bodyPr/>
                    <a:lstStyle/>
                    <a:p>
                      <a:pPr algn="ctr" rtl="1"/>
                      <a:r>
                        <a:rPr lang="ar-SA" dirty="0" smtClean="0"/>
                        <a:t>                             المجموع                                   100%</a:t>
                      </a:r>
                      <a:endParaRPr lang="ar-SA" dirty="0"/>
                    </a:p>
                  </a:txBody>
                  <a:tcPr/>
                </a:tc>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285860"/>
            <a:ext cx="8229600" cy="5572140"/>
          </a:xfrm>
        </p:spPr>
        <p:txBody>
          <a:bodyPr>
            <a:normAutofit fontScale="92500" lnSpcReduction="10000"/>
          </a:bodyPr>
          <a:lstStyle/>
          <a:p>
            <a:pPr>
              <a:buNone/>
            </a:pPr>
            <a:r>
              <a:rPr lang="ar-KW" b="1" dirty="0" smtClean="0">
                <a:solidFill>
                  <a:schemeClr val="accent1">
                    <a:lumMod val="75000"/>
                  </a:schemeClr>
                </a:solidFill>
              </a:rPr>
              <a:t>رابع عشر : الخاتم</a:t>
            </a:r>
            <a:r>
              <a:rPr lang="ar-SA" b="1" dirty="0" smtClean="0">
                <a:solidFill>
                  <a:schemeClr val="accent1">
                    <a:lumMod val="75000"/>
                  </a:schemeClr>
                </a:solidFill>
              </a:rPr>
              <a:t>ــــــــــ</a:t>
            </a:r>
            <a:r>
              <a:rPr lang="ar-KW" b="1" dirty="0" smtClean="0">
                <a:solidFill>
                  <a:schemeClr val="accent1">
                    <a:lumMod val="75000"/>
                  </a:schemeClr>
                </a:solidFill>
              </a:rPr>
              <a:t>ة </a:t>
            </a:r>
            <a:endParaRPr lang="ar-SA" b="1" dirty="0" smtClean="0">
              <a:solidFill>
                <a:schemeClr val="accent1">
                  <a:lumMod val="75000"/>
                </a:schemeClr>
              </a:solidFill>
            </a:endParaRPr>
          </a:p>
          <a:p>
            <a:pPr>
              <a:buNone/>
            </a:pPr>
            <a:r>
              <a:rPr lang="ar-SA" sz="2400" b="1" dirty="0" smtClean="0"/>
              <a:t>في الختام اكتب صفحة أو فقرة فيها التالي : </a:t>
            </a:r>
            <a:endParaRPr lang="en-US" sz="2400" dirty="0" smtClean="0"/>
          </a:p>
          <a:p>
            <a:pPr lvl="0"/>
            <a:r>
              <a:rPr lang="ar-SA" sz="2400" b="1" dirty="0" smtClean="0"/>
              <a:t>أهمية المشروع</a:t>
            </a:r>
            <a:endParaRPr lang="en-US" sz="2400" dirty="0" smtClean="0"/>
          </a:p>
          <a:p>
            <a:pPr lvl="0"/>
            <a:r>
              <a:rPr lang="ar-SA" sz="2400" b="1" dirty="0" smtClean="0"/>
              <a:t>محاسن المشروع</a:t>
            </a:r>
            <a:endParaRPr lang="en-US" sz="2400" dirty="0" smtClean="0"/>
          </a:p>
          <a:p>
            <a:pPr lvl="0"/>
            <a:r>
              <a:rPr lang="ar-SA" sz="2400" b="1" dirty="0" smtClean="0"/>
              <a:t>العائد للمستثمرين</a:t>
            </a:r>
            <a:endParaRPr lang="en-US" sz="2400" dirty="0" smtClean="0"/>
          </a:p>
          <a:p>
            <a:pPr lvl="0"/>
            <a:r>
              <a:rPr lang="ar-SA" sz="2400" b="1" dirty="0" smtClean="0"/>
              <a:t>الدعاء لله تعالى والثناء عليه </a:t>
            </a:r>
          </a:p>
          <a:p>
            <a:pPr lvl="0">
              <a:buNone/>
            </a:pPr>
            <a:endParaRPr lang="en-US" sz="2400" dirty="0" smtClean="0"/>
          </a:p>
          <a:p>
            <a:pPr>
              <a:buNone/>
            </a:pPr>
            <a:r>
              <a:rPr lang="ar-KW" b="1" dirty="0" smtClean="0">
                <a:solidFill>
                  <a:schemeClr val="accent1">
                    <a:lumMod val="75000"/>
                  </a:schemeClr>
                </a:solidFill>
              </a:rPr>
              <a:t>خامس عشر : </a:t>
            </a:r>
            <a:r>
              <a:rPr lang="ar-SA" b="1" dirty="0" err="1" smtClean="0">
                <a:solidFill>
                  <a:schemeClr val="accent1">
                    <a:lumMod val="75000"/>
                  </a:schemeClr>
                </a:solidFill>
              </a:rPr>
              <a:t>ال</a:t>
            </a:r>
            <a:r>
              <a:rPr lang="ar-KW" b="1" dirty="0" smtClean="0">
                <a:solidFill>
                  <a:schemeClr val="accent1">
                    <a:lumMod val="75000"/>
                  </a:schemeClr>
                </a:solidFill>
              </a:rPr>
              <a:t>مرفقات </a:t>
            </a:r>
            <a:endParaRPr lang="en-US" dirty="0" smtClean="0">
              <a:solidFill>
                <a:schemeClr val="accent1">
                  <a:lumMod val="75000"/>
                </a:schemeClr>
              </a:solidFill>
            </a:endParaRPr>
          </a:p>
          <a:p>
            <a:pPr>
              <a:buNone/>
            </a:pPr>
            <a:r>
              <a:rPr lang="ar-SA" sz="2400" b="1" dirty="0" smtClean="0"/>
              <a:t>أضف كل ما تظن أنه سيساعد المستثمر على اتخاذ قرار بالمساهمة وإعطائه الاطمئنان ومن ذلك:</a:t>
            </a:r>
            <a:endParaRPr lang="en-US" sz="2400" dirty="0" smtClean="0"/>
          </a:p>
          <a:p>
            <a:pPr lvl="0"/>
            <a:r>
              <a:rPr lang="ar-SA" sz="2400" b="1" dirty="0" smtClean="0"/>
              <a:t>ما يتعلق بالأرض أو المبنى من عقود شراء أو استئجار أو غيره.</a:t>
            </a:r>
            <a:endParaRPr lang="en-US" sz="2400" dirty="0" smtClean="0"/>
          </a:p>
          <a:p>
            <a:pPr lvl="0"/>
            <a:r>
              <a:rPr lang="ar-SA" sz="2400" b="1" dirty="0" smtClean="0"/>
              <a:t>السير الذاتية للمدراء والخبراء (الذين تم التعاقد معهم أو المستعدين للانتقال للمشروع).</a:t>
            </a:r>
            <a:endParaRPr lang="en-US" sz="2400" dirty="0" smtClean="0"/>
          </a:p>
          <a:p>
            <a:pPr lvl="0"/>
            <a:r>
              <a:rPr lang="ar-SA" sz="2400" b="1" dirty="0" smtClean="0"/>
              <a:t>أي وكالات أو حقوق ملكية أو فكرية.</a:t>
            </a:r>
            <a:endParaRPr lang="en-US" sz="2400" dirty="0" smtClean="0"/>
          </a:p>
          <a:p>
            <a:pPr lvl="0"/>
            <a:r>
              <a:rPr lang="ar-SA" sz="2400" b="1" dirty="0" smtClean="0"/>
              <a:t>أي وثائق أخرى مهمة.</a:t>
            </a:r>
            <a:endParaRPr lang="en-US" sz="2400" dirty="0" smtClean="0"/>
          </a:p>
          <a:p>
            <a:pPr>
              <a:buNone/>
            </a:pPr>
            <a:endParaRPr lang="ar-SA" dirty="0"/>
          </a:p>
        </p:txBody>
      </p:sp>
      <p:pic>
        <p:nvPicPr>
          <p:cNvPr id="4" name="Picture 3" descr="Picture1.jpg"/>
          <p:cNvPicPr>
            <a:picLocks noChangeAspect="1"/>
          </p:cNvPicPr>
          <p:nvPr/>
        </p:nvPicPr>
        <p:blipFill>
          <a:blip r:embed="rId2" cstate="print"/>
          <a:stretch>
            <a:fillRect/>
          </a:stretch>
        </p:blipFill>
        <p:spPr>
          <a:xfrm>
            <a:off x="7929586" y="0"/>
            <a:ext cx="1214414" cy="1357298"/>
          </a:xfrm>
          <a:prstGeom prst="rect">
            <a:avLst/>
          </a:prstGeom>
        </p:spPr>
      </p:pic>
      <p:pic>
        <p:nvPicPr>
          <p:cNvPr id="5" name="Picture 3" descr="Picture2.jpg"/>
          <p:cNvPicPr>
            <a:picLocks noChangeAspect="1"/>
          </p:cNvPicPr>
          <p:nvPr/>
        </p:nvPicPr>
        <p:blipFill>
          <a:blip r:embed="rId3" cstate="print"/>
          <a:stretch>
            <a:fillRect/>
          </a:stretch>
        </p:blipFill>
        <p:spPr>
          <a:xfrm>
            <a:off x="0" y="-1"/>
            <a:ext cx="1857356" cy="1533618"/>
          </a:xfrm>
          <a:prstGeom prst="rect">
            <a:avLst/>
          </a:prstGeom>
        </p:spPr>
      </p:pic>
      <p:pic>
        <p:nvPicPr>
          <p:cNvPr id="6" name="Picture 2" descr="https://encrypted-tbn1.gstatic.com/images?q=tbn:ANd9GcS6adeGU5LwGcJrQOTWcoYqLhWWDWSpFCEGO8rpA_-6u2p12bzSXEF2OYY">
            <a:hlinkClick r:id="rId4"/>
          </p:cNvPr>
          <p:cNvPicPr>
            <a:picLocks noChangeAspect="1" noChangeArrowheads="1"/>
          </p:cNvPicPr>
          <p:nvPr/>
        </p:nvPicPr>
        <p:blipFill>
          <a:blip r:embed="rId5"/>
          <a:srcRect/>
          <a:stretch>
            <a:fillRect/>
          </a:stretch>
        </p:blipFill>
        <p:spPr bwMode="auto">
          <a:xfrm>
            <a:off x="785786" y="1785926"/>
            <a:ext cx="3714776" cy="2214578"/>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endParaRPr lang="ar-SA" dirty="0" smtClean="0"/>
          </a:p>
          <a:p>
            <a:endParaRPr lang="ar-SA" b="1" dirty="0" smtClean="0"/>
          </a:p>
          <a:p>
            <a:r>
              <a:rPr lang="ar-SA" sz="3200" b="1" dirty="0" smtClean="0"/>
              <a:t>من خلال دراستك المالية لمشروعك قومي بحساب المصاريف, المبيــعات, الأربـــاح والخسـائر, التدفقات الماليـــــة والتمـويـل المطلوب؟</a:t>
            </a:r>
          </a:p>
          <a:p>
            <a:pPr>
              <a:buNone/>
            </a:pPr>
            <a:endParaRPr lang="ar-SA" sz="3000" b="1" dirty="0" smtClean="0"/>
          </a:p>
          <a:p>
            <a:r>
              <a:rPr lang="ar-SA" sz="3200" b="1" dirty="0" smtClean="0"/>
              <a:t>اكتبي خاتمــــــة جيدة؟</a:t>
            </a:r>
          </a:p>
          <a:p>
            <a:endParaRPr lang="ar-SA" sz="3000" b="1" dirty="0" smtClean="0"/>
          </a:p>
          <a:p>
            <a:r>
              <a:rPr lang="ar-SA" sz="3200" b="1" dirty="0" smtClean="0"/>
              <a:t>ضعي مرفقــــات والتي ستساعد المستثمر</a:t>
            </a:r>
          </a:p>
          <a:p>
            <a:pPr>
              <a:buNone/>
            </a:pPr>
            <a:r>
              <a:rPr lang="ar-SA" sz="3200" b="1" dirty="0" smtClean="0"/>
              <a:t>على اتخاذ القرار؟ </a:t>
            </a:r>
            <a:endParaRPr lang="ar-SA" sz="3000" b="1" dirty="0" smtClean="0"/>
          </a:p>
          <a:p>
            <a:endParaRPr lang="ar-SA" sz="3000" b="1" dirty="0" smtClean="0"/>
          </a:p>
          <a:p>
            <a:endParaRPr lang="ar-SA" sz="3000" b="1" dirty="0"/>
          </a:p>
        </p:txBody>
      </p:sp>
      <p:pic>
        <p:nvPicPr>
          <p:cNvPr id="5"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85720" y="3357562"/>
            <a:ext cx="2243146" cy="2500330"/>
          </a:xfrm>
          <a:prstGeom prst="rect">
            <a:avLst/>
          </a:prstGeom>
          <a:noFill/>
        </p:spPr>
      </p:pic>
      <p:sp>
        <p:nvSpPr>
          <p:cNvPr id="6" name="مستطيل مستدير الزوايا 5"/>
          <p:cNvSpPr/>
          <p:nvPr/>
        </p:nvSpPr>
        <p:spPr>
          <a:xfrm>
            <a:off x="2285984" y="285728"/>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28794" y="1428736"/>
            <a:ext cx="6758006" cy="5429264"/>
          </a:xfrm>
        </p:spPr>
        <p:txBody>
          <a:bodyPr>
            <a:normAutofit lnSpcReduction="10000"/>
          </a:bodyPr>
          <a:lstStyle/>
          <a:p>
            <a:pPr>
              <a:buNone/>
            </a:pPr>
            <a:r>
              <a:rPr lang="ar-KW" b="1" dirty="0" smtClean="0">
                <a:solidFill>
                  <a:schemeClr val="bg2">
                    <a:lumMod val="25000"/>
                  </a:schemeClr>
                </a:solidFill>
              </a:rPr>
              <a:t>( هذا الملخص يوضع بعد الغلاف ولكنه آخر ما ستكبته )</a:t>
            </a:r>
            <a:endParaRPr lang="ar-SA" b="1" dirty="0" smtClean="0">
              <a:solidFill>
                <a:schemeClr val="bg2">
                  <a:lumMod val="25000"/>
                </a:schemeClr>
              </a:solidFill>
            </a:endParaRPr>
          </a:p>
          <a:p>
            <a:pPr>
              <a:buNone/>
            </a:pPr>
            <a:endParaRPr lang="en-US" dirty="0" smtClean="0"/>
          </a:p>
          <a:p>
            <a:pPr marL="624078" lvl="0" indent="-514350">
              <a:buFont typeface="+mj-lt"/>
              <a:buAutoNum type="arabicParenR"/>
            </a:pPr>
            <a:r>
              <a:rPr lang="ar-KW" b="1" dirty="0" smtClean="0"/>
              <a:t>نوعية المشروع</a:t>
            </a:r>
            <a:r>
              <a:rPr lang="ar-SA" b="1" dirty="0" smtClean="0"/>
              <a:t> </a:t>
            </a:r>
            <a:r>
              <a:rPr lang="ar-KW" b="1" dirty="0" smtClean="0"/>
              <a:t>(ملكية فردية، شركة، خيري، نفع عام)</a:t>
            </a:r>
            <a:endParaRPr lang="en-US" dirty="0" smtClean="0"/>
          </a:p>
          <a:p>
            <a:pPr marL="624078" lvl="0" indent="-514350">
              <a:buFont typeface="+mj-lt"/>
              <a:buAutoNum type="arabicParenR"/>
            </a:pPr>
            <a:r>
              <a:rPr lang="ar-KW" b="1" dirty="0" smtClean="0"/>
              <a:t>جديد أم توسعة لمشروع قائم</a:t>
            </a:r>
            <a:endParaRPr lang="en-US" dirty="0" smtClean="0"/>
          </a:p>
          <a:p>
            <a:pPr marL="624078" lvl="0" indent="-514350">
              <a:buFont typeface="+mj-lt"/>
              <a:buAutoNum type="arabicParenR"/>
            </a:pPr>
            <a:r>
              <a:rPr lang="ar-KW" b="1" dirty="0" smtClean="0"/>
              <a:t>مزايا المشروع</a:t>
            </a:r>
            <a:endParaRPr lang="en-US" dirty="0" smtClean="0"/>
          </a:p>
          <a:p>
            <a:pPr marL="624078" lvl="0" indent="-514350">
              <a:buFont typeface="+mj-lt"/>
              <a:buAutoNum type="arabicParenR"/>
            </a:pPr>
            <a:r>
              <a:rPr lang="ar-KW" b="1" dirty="0" smtClean="0"/>
              <a:t>رأس المال المقترح</a:t>
            </a:r>
            <a:r>
              <a:rPr lang="ar-SA" b="1" dirty="0" smtClean="0"/>
              <a:t> </a:t>
            </a:r>
            <a:r>
              <a:rPr lang="ar-KW" b="1" dirty="0" smtClean="0"/>
              <a:t>(فائدته للمجتمع)</a:t>
            </a:r>
            <a:endParaRPr lang="en-US" dirty="0" smtClean="0"/>
          </a:p>
          <a:p>
            <a:pPr marL="624078" lvl="0" indent="-514350">
              <a:buFont typeface="+mj-lt"/>
              <a:buAutoNum type="arabicParenR"/>
            </a:pPr>
            <a:r>
              <a:rPr lang="ar-KW" b="1" dirty="0" smtClean="0"/>
              <a:t>إذا كان المشروع قائما ويراد شراؤه</a:t>
            </a:r>
            <a:r>
              <a:rPr lang="ar-SA" b="1" dirty="0" smtClean="0"/>
              <a:t> </a:t>
            </a:r>
            <a:r>
              <a:rPr lang="ar-KW" b="1" dirty="0" smtClean="0"/>
              <a:t>أو توسعته فما هي الديون أو القروض عليه؟</a:t>
            </a:r>
            <a:endParaRPr lang="en-US" dirty="0" smtClean="0"/>
          </a:p>
          <a:p>
            <a:pPr marL="624078" lvl="0" indent="-514350">
              <a:buFont typeface="+mj-lt"/>
              <a:buAutoNum type="arabicParenR"/>
            </a:pPr>
            <a:r>
              <a:rPr lang="ar-KW" b="1" dirty="0" smtClean="0"/>
              <a:t>تاريخ البدء أو الشراء أو التوسع</a:t>
            </a:r>
            <a:endParaRPr lang="en-US" dirty="0" smtClean="0"/>
          </a:p>
          <a:p>
            <a:pPr marL="624078" lvl="0" indent="-514350">
              <a:buFont typeface="+mj-lt"/>
              <a:buAutoNum type="arabicParenR"/>
            </a:pPr>
            <a:r>
              <a:rPr lang="ar-KW" b="1" dirty="0" smtClean="0"/>
              <a:t>رأس المال المطلوب والأرباح المتوقعة (لخمس سنوات على الأقل) </a:t>
            </a:r>
            <a:endParaRPr lang="en-US" dirty="0" smtClean="0"/>
          </a:p>
        </p:txBody>
      </p:sp>
      <p:sp>
        <p:nvSpPr>
          <p:cNvPr id="2" name="عنوان 1"/>
          <p:cNvSpPr>
            <a:spLocks noGrp="1"/>
          </p:cNvSpPr>
          <p:nvPr>
            <p:ph type="title"/>
          </p:nvPr>
        </p:nvSpPr>
        <p:spPr/>
        <p:txBody>
          <a:bodyPr/>
          <a:lstStyle/>
          <a:p>
            <a:pPr algn="ctr"/>
            <a:r>
              <a:rPr lang="ar-SA" dirty="0" smtClean="0"/>
              <a:t>ثانياً: ملخص عن المشروع</a:t>
            </a:r>
            <a:endParaRPr lang="ar-SA" dirty="0"/>
          </a:p>
        </p:txBody>
      </p:sp>
      <p:pic>
        <p:nvPicPr>
          <p:cNvPr id="4" name="Picture 3" descr="Picture2.jpg"/>
          <p:cNvPicPr>
            <a:picLocks noChangeAspect="1"/>
          </p:cNvPicPr>
          <p:nvPr/>
        </p:nvPicPr>
        <p:blipFill>
          <a:blip r:embed="rId2" cstate="print"/>
          <a:stretch>
            <a:fillRect/>
          </a:stretch>
        </p:blipFill>
        <p:spPr>
          <a:xfrm>
            <a:off x="0" y="-1"/>
            <a:ext cx="2057400"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pic>
        <p:nvPicPr>
          <p:cNvPr id="6" name="Picture 2" descr="https://encrypted-tbn2.gstatic.com/images?q=tbn:ANd9GcQC2gbv2rNX1af8S645PNvvnT8Lwu93Rvovy32mDb8bEm2RHcyQsSKlhmPvag">
            <a:hlinkClick r:id="rId4"/>
          </p:cNvPr>
          <p:cNvPicPr>
            <a:picLocks noChangeAspect="1" noChangeArrowheads="1"/>
          </p:cNvPicPr>
          <p:nvPr/>
        </p:nvPicPr>
        <p:blipFill>
          <a:blip r:embed="rId5"/>
          <a:srcRect/>
          <a:stretch>
            <a:fillRect/>
          </a:stretch>
        </p:blipFill>
        <p:spPr bwMode="auto">
          <a:xfrm>
            <a:off x="0" y="2000240"/>
            <a:ext cx="2071670" cy="3643338"/>
          </a:xfrm>
          <a:prstGeom prst="rect">
            <a:avLst/>
          </a:prstGeom>
          <a:noFill/>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0"/>
          <a:ext cx="9144000" cy="7150145"/>
        </p:xfrm>
        <a:graphic>
          <a:graphicData uri="http://schemas.openxmlformats.org/drawingml/2006/table">
            <a:tbl>
              <a:tblPr rtl="1"/>
              <a:tblGrid>
                <a:gridCol w="9144000"/>
              </a:tblGrid>
              <a:tr h="593733">
                <a:tc>
                  <a:txBody>
                    <a:bodyPr/>
                    <a:lstStyle/>
                    <a:p>
                      <a:pPr algn="ctr" rtl="1">
                        <a:lnSpc>
                          <a:spcPct val="115000"/>
                        </a:lnSpc>
                        <a:spcAft>
                          <a:spcPts val="0"/>
                        </a:spcAft>
                      </a:pPr>
                      <a:r>
                        <a:rPr lang="ar-KW" sz="1600" b="1" dirty="0">
                          <a:latin typeface="Calibri"/>
                          <a:ea typeface="Calibri"/>
                          <a:cs typeface="Times New Roman"/>
                        </a:rPr>
                        <a:t>الموضوع</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474825">
                <a:tc>
                  <a:txBody>
                    <a:bodyPr/>
                    <a:lstStyle/>
                    <a:p>
                      <a:pPr algn="r" rtl="1">
                        <a:lnSpc>
                          <a:spcPct val="115000"/>
                        </a:lnSpc>
                        <a:spcAft>
                          <a:spcPts val="0"/>
                        </a:spcAft>
                      </a:pPr>
                      <a:endParaRPr lang="en-US" sz="1100" dirty="0">
                        <a:latin typeface="Calibri"/>
                        <a:ea typeface="Calibri"/>
                        <a:cs typeface="Arial"/>
                      </a:endParaRPr>
                    </a:p>
                    <a:p>
                      <a:pPr algn="r" rtl="1">
                        <a:lnSpc>
                          <a:spcPct val="115000"/>
                        </a:lnSpc>
                        <a:spcAft>
                          <a:spcPts val="0"/>
                        </a:spcAft>
                      </a:pPr>
                      <a:r>
                        <a:rPr lang="ar-KW" sz="1600" b="1" dirty="0">
                          <a:latin typeface="Calibri"/>
                          <a:ea typeface="Calibri"/>
                          <a:cs typeface="Times New Roman"/>
                        </a:rPr>
                        <a:t> </a:t>
                      </a:r>
                      <a:endParaRPr lang="en-US" sz="11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البيانات العامة للمشروع</a:t>
                      </a:r>
                      <a:endParaRPr lang="en-US" sz="24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أسماء ونسب </a:t>
                      </a:r>
                      <a:r>
                        <a:rPr lang="ar-KW" sz="2400" b="1" dirty="0" smtClean="0">
                          <a:latin typeface="Calibri"/>
                          <a:ea typeface="Calibri"/>
                          <a:cs typeface="Times New Roman"/>
                        </a:rPr>
                        <a:t>الشركاء</a:t>
                      </a:r>
                      <a:endParaRPr lang="ar-SA" sz="24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1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01139">
                <a:tc>
                  <a:txBody>
                    <a:bodyPr/>
                    <a:lstStyle/>
                    <a:p>
                      <a:pPr algn="r" rtl="1">
                        <a:lnSpc>
                          <a:spcPct val="115000"/>
                        </a:lnSpc>
                        <a:spcAft>
                          <a:spcPts val="0"/>
                        </a:spcAft>
                      </a:pPr>
                      <a:endParaRPr lang="en-US" sz="1100" dirty="0" smtClean="0">
                        <a:latin typeface="Calibri"/>
                        <a:ea typeface="Calibri"/>
                        <a:cs typeface="Arial"/>
                      </a:endParaRPr>
                    </a:p>
                    <a:p>
                      <a:pPr algn="r" rtl="1">
                        <a:lnSpc>
                          <a:spcPct val="115000"/>
                        </a:lnSpc>
                        <a:spcAft>
                          <a:spcPts val="0"/>
                        </a:spcAft>
                      </a:pPr>
                      <a:endParaRPr lang="ar-SA" sz="1100" dirty="0" smtClean="0">
                        <a:latin typeface="Calibri"/>
                        <a:ea typeface="Calibri"/>
                        <a:cs typeface="Arial"/>
                      </a:endParaRPr>
                    </a:p>
                    <a:p>
                      <a:pPr algn="r" rtl="1">
                        <a:lnSpc>
                          <a:spcPct val="115000"/>
                        </a:lnSpc>
                        <a:spcAft>
                          <a:spcPts val="0"/>
                        </a:spcAft>
                      </a:pPr>
                      <a:endParaRPr lang="en-US" sz="1100" dirty="0" smtClean="0">
                        <a:latin typeface="Calibri"/>
                        <a:ea typeface="Calibri"/>
                        <a:cs typeface="Arial"/>
                      </a:endParaRPr>
                    </a:p>
                    <a:p>
                      <a:pPr algn="r" rtl="1">
                        <a:lnSpc>
                          <a:spcPct val="115000"/>
                        </a:lnSpc>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01139">
                <a:tc>
                  <a:txBody>
                    <a:bodyPr/>
                    <a:lstStyle/>
                    <a:p>
                      <a:pPr algn="r" rtl="1">
                        <a:lnSpc>
                          <a:spcPct val="115000"/>
                        </a:lnSpc>
                        <a:spcAft>
                          <a:spcPts val="0"/>
                        </a:spcAft>
                      </a:pPr>
                      <a:endParaRPr lang="en-US" sz="1100" dirty="0" smtClean="0">
                        <a:latin typeface="Calibri"/>
                        <a:ea typeface="Calibri"/>
                        <a:cs typeface="Arial"/>
                      </a:endParaRPr>
                    </a:p>
                    <a:p>
                      <a:pPr algn="r" rtl="1">
                        <a:lnSpc>
                          <a:spcPct val="115000"/>
                        </a:lnSpc>
                        <a:spcAft>
                          <a:spcPts val="0"/>
                        </a:spcAft>
                      </a:pPr>
                      <a:endParaRPr lang="ar-SA" sz="1100" dirty="0" smtClean="0">
                        <a:latin typeface="Calibri"/>
                        <a:ea typeface="Calibri"/>
                        <a:cs typeface="Arial"/>
                      </a:endParaRPr>
                    </a:p>
                    <a:p>
                      <a:pPr algn="r" rtl="1">
                        <a:lnSpc>
                          <a:spcPct val="115000"/>
                        </a:lnSpc>
                        <a:spcAft>
                          <a:spcPts val="0"/>
                        </a:spcAft>
                      </a:pPr>
                      <a:endParaRPr lang="en-US" sz="1100" dirty="0" smtClean="0">
                        <a:latin typeface="Calibri"/>
                        <a:ea typeface="Calibri"/>
                        <a:cs typeface="Arial"/>
                      </a:endParaRPr>
                    </a:p>
                    <a:p>
                      <a:pPr algn="r" rtl="1">
                        <a:lnSpc>
                          <a:spcPct val="115000"/>
                        </a:lnSpc>
                        <a:spcAft>
                          <a:spcPts val="0"/>
                        </a:spcAft>
                      </a:pP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29163">
                <a:tc>
                  <a:txBody>
                    <a:bodyPr/>
                    <a:lstStyle/>
                    <a:p>
                      <a:pPr algn="r" rtl="1">
                        <a:lnSpc>
                          <a:spcPct val="115000"/>
                        </a:lnSpc>
                        <a:spcAft>
                          <a:spcPts val="0"/>
                        </a:spcAft>
                      </a:pPr>
                      <a:endParaRPr lang="en-US" sz="2400" dirty="0" smtClean="0">
                        <a:latin typeface="Calibri"/>
                        <a:ea typeface="Calibri"/>
                        <a:cs typeface="Arial"/>
                      </a:endParaRPr>
                    </a:p>
                    <a:p>
                      <a:pPr algn="r" rtl="1">
                        <a:lnSpc>
                          <a:spcPct val="115000"/>
                        </a:lnSpc>
                        <a:spcAft>
                          <a:spcPts val="0"/>
                        </a:spcAft>
                      </a:pP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أهم المنتجات والخدمات</a:t>
                      </a:r>
                      <a:endParaRPr lang="en-US" sz="24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أهداف المشروع </a:t>
                      </a:r>
                      <a:r>
                        <a:rPr lang="en-US" sz="2400" b="1" dirty="0">
                          <a:latin typeface="Times New Roman"/>
                          <a:ea typeface="Calibri"/>
                          <a:cs typeface="Arial"/>
                        </a:rPr>
                        <a:t>KPI’s</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858000">
                <a:tc>
                  <a:txBody>
                    <a:bodyPr/>
                    <a:lstStyle/>
                    <a:p>
                      <a:pPr marL="342900" lvl="0" indent="-342900" algn="r" rtl="1">
                        <a:lnSpc>
                          <a:spcPct val="115000"/>
                        </a:lnSpc>
                        <a:spcAft>
                          <a:spcPts val="0"/>
                        </a:spcAft>
                        <a:buFont typeface="+mj-lt"/>
                        <a:buNone/>
                      </a:pPr>
                      <a:r>
                        <a:rPr lang="ar-SA" sz="2400" b="1" dirty="0" smtClean="0">
                          <a:latin typeface="Calibri"/>
                          <a:ea typeface="Calibri"/>
                          <a:cs typeface="Times New Roman"/>
                        </a:rPr>
                        <a:t>3.    </a:t>
                      </a:r>
                      <a:r>
                        <a:rPr lang="ar-KW" sz="2400" b="1" dirty="0" smtClean="0">
                          <a:latin typeface="Calibri"/>
                          <a:ea typeface="Calibri"/>
                          <a:cs typeface="Times New Roman"/>
                        </a:rPr>
                        <a:t>الجمهور </a:t>
                      </a:r>
                      <a:r>
                        <a:rPr lang="ar-KW" sz="2400" b="1" dirty="0">
                          <a:latin typeface="Calibri"/>
                          <a:ea typeface="Calibri"/>
                          <a:cs typeface="Times New Roman"/>
                        </a:rPr>
                        <a:t>المستهدف</a:t>
                      </a:r>
                      <a:endParaRPr lang="en-US" sz="2400" dirty="0">
                        <a:latin typeface="Calibri"/>
                        <a:ea typeface="Calibri"/>
                        <a:cs typeface="Arial"/>
                      </a:endParaRPr>
                    </a:p>
                    <a:p>
                      <a:pPr marL="342900" lvl="0" indent="-342900" algn="r" rtl="1">
                        <a:lnSpc>
                          <a:spcPct val="115000"/>
                        </a:lnSpc>
                        <a:spcAft>
                          <a:spcPts val="0"/>
                        </a:spcAft>
                        <a:buFont typeface="+mj-lt"/>
                        <a:buNone/>
                      </a:pPr>
                      <a:r>
                        <a:rPr lang="ar-SA" sz="2400" b="1" dirty="0" smtClean="0">
                          <a:latin typeface="Calibri"/>
                          <a:ea typeface="Calibri"/>
                          <a:cs typeface="Times New Roman"/>
                        </a:rPr>
                        <a:t>4.    </a:t>
                      </a:r>
                      <a:r>
                        <a:rPr lang="ar-KW" sz="2400" b="1" dirty="0" smtClean="0">
                          <a:latin typeface="Calibri"/>
                          <a:ea typeface="Calibri"/>
                          <a:cs typeface="Times New Roman"/>
                        </a:rPr>
                        <a:t>أهم </a:t>
                      </a:r>
                      <a:r>
                        <a:rPr lang="ar-KW" sz="2400" b="1" dirty="0">
                          <a:latin typeface="Calibri"/>
                          <a:ea typeface="Calibri"/>
                          <a:cs typeface="Times New Roman"/>
                        </a:rPr>
                        <a:t>المخاطر المتوقعة وكيفية التغلب عليها</a:t>
                      </a:r>
                      <a:endParaRPr lang="en-US" sz="2400" dirty="0">
                        <a:latin typeface="Calibri"/>
                        <a:ea typeface="Calibri"/>
                        <a:cs typeface="Arial"/>
                      </a:endParaRPr>
                    </a:p>
                    <a:p>
                      <a:pPr marL="342900" lvl="0" indent="-342900" algn="r" rtl="1">
                        <a:lnSpc>
                          <a:spcPct val="115000"/>
                        </a:lnSpc>
                        <a:spcAft>
                          <a:spcPts val="0"/>
                        </a:spcAft>
                        <a:buFont typeface="+mj-lt"/>
                        <a:buNone/>
                      </a:pPr>
                      <a:r>
                        <a:rPr lang="ar-SA" sz="2400" b="1" dirty="0" smtClean="0">
                          <a:latin typeface="Calibri"/>
                          <a:ea typeface="Calibri"/>
                          <a:cs typeface="Times New Roman"/>
                        </a:rPr>
                        <a:t>5.     </a:t>
                      </a:r>
                      <a:r>
                        <a:rPr lang="ar-KW" sz="2400" b="1" dirty="0" smtClean="0">
                          <a:latin typeface="Calibri"/>
                          <a:ea typeface="Calibri"/>
                          <a:cs typeface="Times New Roman"/>
                        </a:rPr>
                        <a:t>أهم </a:t>
                      </a:r>
                      <a:r>
                        <a:rPr lang="ar-KW" sz="2400" b="1" dirty="0">
                          <a:latin typeface="Calibri"/>
                          <a:ea typeface="Calibri"/>
                          <a:cs typeface="Times New Roman"/>
                        </a:rPr>
                        <a:t>الحقوق</a:t>
                      </a:r>
                      <a:endParaRPr lang="en-US" sz="24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7588" name="Rectangle 4"/>
          <p:cNvSpPr>
            <a:spLocks noChangeArrowheads="1"/>
          </p:cNvSpPr>
          <p:nvPr/>
        </p:nvSpPr>
        <p:spPr bwMode="auto">
          <a:xfrm>
            <a:off x="5357818" y="3071810"/>
            <a:ext cx="3603639" cy="500066"/>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ثالثا: الفهرس أو جدول المحتويات</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7587" name="Rectangle 3"/>
          <p:cNvSpPr>
            <a:spLocks noChangeArrowheads="1"/>
          </p:cNvSpPr>
          <p:nvPr/>
        </p:nvSpPr>
        <p:spPr bwMode="auto">
          <a:xfrm>
            <a:off x="6929454" y="714356"/>
            <a:ext cx="2032000" cy="333375"/>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أولا: الغلاف</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7586" name="Rectangle 2"/>
          <p:cNvSpPr>
            <a:spLocks noChangeArrowheads="1"/>
          </p:cNvSpPr>
          <p:nvPr/>
        </p:nvSpPr>
        <p:spPr bwMode="auto">
          <a:xfrm>
            <a:off x="5357818" y="3857628"/>
            <a:ext cx="3551245" cy="571504"/>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رابعا: شرح المشروع</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7585" name="Rectangle 1"/>
          <p:cNvSpPr>
            <a:spLocks noChangeArrowheads="1"/>
          </p:cNvSpPr>
          <p:nvPr/>
        </p:nvSpPr>
        <p:spPr bwMode="auto">
          <a:xfrm>
            <a:off x="5786446" y="2214554"/>
            <a:ext cx="3175008" cy="571504"/>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ثانيا: ملخص عن المشروع</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0"/>
          <a:ext cx="9144000" cy="7086642"/>
        </p:xfrm>
        <a:graphic>
          <a:graphicData uri="http://schemas.openxmlformats.org/drawingml/2006/table">
            <a:tbl>
              <a:tblPr rtl="1"/>
              <a:tblGrid>
                <a:gridCol w="9144000"/>
              </a:tblGrid>
              <a:tr h="1125116">
                <a:tc>
                  <a:txBody>
                    <a:bodyPr/>
                    <a:lstStyle/>
                    <a:p>
                      <a:pPr algn="r" rtl="1">
                        <a:lnSpc>
                          <a:spcPct val="115000"/>
                        </a:lnSpc>
                        <a:spcAft>
                          <a:spcPts val="0"/>
                        </a:spcAft>
                      </a:pPr>
                      <a:endParaRPr lang="en-US" sz="1200" dirty="0">
                        <a:latin typeface="Calibri"/>
                        <a:ea typeface="Calibri"/>
                        <a:cs typeface="Arial"/>
                      </a:endParaRPr>
                    </a:p>
                    <a:p>
                      <a:pPr algn="r" rtl="1">
                        <a:lnSpc>
                          <a:spcPct val="115000"/>
                        </a:lnSpc>
                        <a:spcAft>
                          <a:spcPts val="0"/>
                        </a:spcAft>
                      </a:pPr>
                      <a:r>
                        <a:rPr lang="en-US" sz="1200" dirty="0">
                          <a:latin typeface="Calibri"/>
                          <a:cs typeface="Arial"/>
                        </a:rPr>
                        <a:t/>
                      </a:r>
                      <a:br>
                        <a:rPr lang="en-US" sz="1200" dirty="0">
                          <a:latin typeface="Calibri"/>
                          <a:cs typeface="Arial"/>
                        </a:rPr>
                      </a:br>
                      <a:endParaRPr lang="en-US" sz="12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السوق</a:t>
                      </a:r>
                      <a:endParaRPr lang="en-US" sz="1200"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10509">
                <a:tc>
                  <a:txBody>
                    <a:bodyPr/>
                    <a:lstStyle/>
                    <a:p>
                      <a:pPr marL="342900" lvl="0" indent="-342900" algn="r" rtl="1">
                        <a:lnSpc>
                          <a:spcPct val="115000"/>
                        </a:lnSpc>
                        <a:spcAft>
                          <a:spcPts val="0"/>
                        </a:spcAft>
                        <a:buFont typeface="+mj-lt"/>
                        <a:buNone/>
                      </a:pPr>
                      <a:r>
                        <a:rPr lang="ar-SA" sz="2400" b="1" dirty="0" smtClean="0">
                          <a:latin typeface="Calibri"/>
                          <a:ea typeface="Calibri"/>
                          <a:cs typeface="Times New Roman"/>
                        </a:rPr>
                        <a:t>2.  </a:t>
                      </a:r>
                      <a:r>
                        <a:rPr lang="ar-KW" sz="2400" b="1" dirty="0" smtClean="0">
                          <a:latin typeface="Calibri"/>
                          <a:ea typeface="Calibri"/>
                          <a:cs typeface="Times New Roman"/>
                        </a:rPr>
                        <a:t>مصفوفة </a:t>
                      </a:r>
                      <a:r>
                        <a:rPr lang="ar-KW" sz="2400" b="1" dirty="0">
                          <a:latin typeface="Calibri"/>
                          <a:ea typeface="Calibri"/>
                          <a:cs typeface="Times New Roman"/>
                        </a:rPr>
                        <a:t>الحصة والنمو</a:t>
                      </a:r>
                      <a:endParaRPr lang="en-US" sz="1200"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27249">
                <a:tc>
                  <a:txBody>
                    <a:bodyPr/>
                    <a:lstStyle/>
                    <a:p>
                      <a:pPr marL="342900" lvl="0" indent="-342900" algn="r" rtl="1">
                        <a:lnSpc>
                          <a:spcPct val="115000"/>
                        </a:lnSpc>
                        <a:spcAft>
                          <a:spcPts val="0"/>
                        </a:spcAft>
                        <a:buFont typeface="+mj-lt"/>
                        <a:buNone/>
                      </a:pPr>
                      <a:r>
                        <a:rPr lang="ar-SA" sz="2400" b="1" dirty="0" smtClean="0">
                          <a:latin typeface="Calibri"/>
                          <a:ea typeface="Calibri"/>
                          <a:cs typeface="Times New Roman"/>
                        </a:rPr>
                        <a:t>3.  </a:t>
                      </a:r>
                      <a:r>
                        <a:rPr lang="ar-SA" sz="2400" b="1" baseline="0" dirty="0" smtClean="0">
                          <a:latin typeface="Calibri"/>
                          <a:ea typeface="Calibri"/>
                          <a:cs typeface="Times New Roman"/>
                        </a:rPr>
                        <a:t> </a:t>
                      </a:r>
                      <a:r>
                        <a:rPr lang="ar-KW" sz="2400" b="1" dirty="0" smtClean="0">
                          <a:latin typeface="Calibri"/>
                          <a:ea typeface="Calibri"/>
                          <a:cs typeface="Times New Roman"/>
                        </a:rPr>
                        <a:t>المنتج </a:t>
                      </a:r>
                      <a:r>
                        <a:rPr lang="ar-KW" sz="2400" b="1" dirty="0">
                          <a:latin typeface="Calibri"/>
                          <a:ea typeface="Calibri"/>
                          <a:cs typeface="Times New Roman"/>
                        </a:rPr>
                        <a:t>أو الخدمة</a:t>
                      </a:r>
                      <a:endParaRPr lang="en-US" sz="1200" dirty="0">
                        <a:latin typeface="Calibri"/>
                        <a:ea typeface="Calibri"/>
                        <a:cs typeface="Arial"/>
                      </a:endParaRPr>
                    </a:p>
                    <a:p>
                      <a:pPr marL="342900" lvl="0" indent="-342900" algn="r" rtl="1">
                        <a:lnSpc>
                          <a:spcPct val="115000"/>
                        </a:lnSpc>
                        <a:spcAft>
                          <a:spcPts val="0"/>
                        </a:spcAft>
                        <a:buFont typeface="+mj-lt"/>
                        <a:buNone/>
                      </a:pPr>
                      <a:r>
                        <a:rPr lang="ar-SA" sz="2400" b="1" dirty="0" smtClean="0">
                          <a:latin typeface="Calibri"/>
                          <a:ea typeface="Calibri"/>
                          <a:cs typeface="Times New Roman"/>
                        </a:rPr>
                        <a:t>4.  </a:t>
                      </a:r>
                      <a:r>
                        <a:rPr lang="ar-KW" sz="2400" b="1" dirty="0" smtClean="0">
                          <a:latin typeface="Calibri"/>
                          <a:ea typeface="Calibri"/>
                          <a:cs typeface="Times New Roman"/>
                        </a:rPr>
                        <a:t>الخدمة </a:t>
                      </a:r>
                      <a:r>
                        <a:rPr lang="ar-KW" sz="2400" b="1" dirty="0">
                          <a:latin typeface="Calibri"/>
                          <a:ea typeface="Calibri"/>
                          <a:cs typeface="Times New Roman"/>
                        </a:rPr>
                        <a:t>المميزة</a:t>
                      </a:r>
                      <a:endParaRPr lang="en-US" sz="1200" dirty="0">
                        <a:latin typeface="Calibri"/>
                        <a:ea typeface="Calibri"/>
                        <a:cs typeface="Arial"/>
                      </a:endParaRPr>
                    </a:p>
                    <a:p>
                      <a:pPr marL="342900" lvl="0" indent="-342900" algn="r" rtl="1">
                        <a:lnSpc>
                          <a:spcPct val="115000"/>
                        </a:lnSpc>
                        <a:spcAft>
                          <a:spcPts val="0"/>
                        </a:spcAft>
                        <a:buFont typeface="+mj-lt"/>
                        <a:buAutoNum type="arabicPeriod" startAt="5"/>
                      </a:pPr>
                      <a:r>
                        <a:rPr lang="ar-KW" sz="2400" b="1" dirty="0" smtClean="0">
                          <a:latin typeface="Calibri"/>
                          <a:ea typeface="Calibri"/>
                          <a:cs typeface="Times New Roman"/>
                        </a:rPr>
                        <a:t>التسعير</a:t>
                      </a:r>
                      <a:endParaRPr lang="ar-SA" sz="1200" b="1" dirty="0" smtClean="0">
                        <a:latin typeface="Calibri"/>
                        <a:ea typeface="Calibri"/>
                        <a:cs typeface="Arial"/>
                      </a:endParaRPr>
                    </a:p>
                    <a:p>
                      <a:pPr marL="342900" lvl="0" indent="-342900" algn="r" rtl="1">
                        <a:lnSpc>
                          <a:spcPct val="115000"/>
                        </a:lnSpc>
                        <a:spcAft>
                          <a:spcPts val="0"/>
                        </a:spcAft>
                        <a:buFont typeface="+mj-lt"/>
                        <a:buAutoNum type="arabicPeriod" startAt="5"/>
                      </a:pPr>
                      <a:r>
                        <a:rPr lang="ar-KW" sz="2400" b="1" dirty="0" smtClean="0">
                          <a:latin typeface="Calibri"/>
                          <a:ea typeface="Calibri"/>
                          <a:cs typeface="Times New Roman"/>
                        </a:rPr>
                        <a:t>خطة </a:t>
                      </a:r>
                      <a:r>
                        <a:rPr lang="ar-KW" sz="2400" b="1" dirty="0">
                          <a:latin typeface="Calibri"/>
                          <a:ea typeface="Calibri"/>
                          <a:cs typeface="Times New Roman"/>
                        </a:rPr>
                        <a:t>الإعلان</a:t>
                      </a:r>
                      <a:endParaRPr lang="en-US" sz="1200"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745964">
                <a:tc>
                  <a:txBody>
                    <a:bodyPr/>
                    <a:lstStyle/>
                    <a:p>
                      <a:pPr marL="342900" lvl="0" indent="-342900" algn="r" rtl="1">
                        <a:lnSpc>
                          <a:spcPct val="115000"/>
                        </a:lnSpc>
                        <a:spcAft>
                          <a:spcPts val="0"/>
                        </a:spcAft>
                        <a:buFont typeface="+mj-lt"/>
                        <a:buAutoNum type="arabicPeriod" startAt="7"/>
                      </a:pPr>
                      <a:r>
                        <a:rPr lang="ar-KW" sz="2400" b="1" dirty="0" smtClean="0">
                          <a:latin typeface="Calibri"/>
                          <a:ea typeface="Calibri"/>
                          <a:cs typeface="Times New Roman"/>
                        </a:rPr>
                        <a:t>خطة التوزيع</a:t>
                      </a:r>
                      <a:endParaRPr lang="ar-SA" sz="1200" b="1" dirty="0" smtClean="0">
                        <a:latin typeface="Calibri"/>
                        <a:ea typeface="Calibri"/>
                        <a:cs typeface="Arial"/>
                      </a:endParaRPr>
                    </a:p>
                    <a:p>
                      <a:pPr marL="342900" lvl="0" indent="-342900" algn="r" rtl="1">
                        <a:lnSpc>
                          <a:spcPct val="115000"/>
                        </a:lnSpc>
                        <a:spcAft>
                          <a:spcPts val="0"/>
                        </a:spcAft>
                        <a:buFont typeface="+mj-lt"/>
                        <a:buAutoNum type="arabicPeriod" startAt="7"/>
                      </a:pPr>
                      <a:r>
                        <a:rPr lang="ar-KW" sz="2400" b="1" dirty="0" smtClean="0">
                          <a:latin typeface="Calibri"/>
                          <a:ea typeface="Calibri"/>
                          <a:cs typeface="Times New Roman"/>
                        </a:rPr>
                        <a:t>خطة الترويج</a:t>
                      </a:r>
                      <a:endParaRPr lang="ar-SA" sz="1200" b="1" dirty="0" smtClean="0">
                        <a:latin typeface="Calibri"/>
                        <a:ea typeface="Calibri"/>
                        <a:cs typeface="Arial"/>
                      </a:endParaRPr>
                    </a:p>
                    <a:p>
                      <a:pPr marL="342900" lvl="0" indent="-342900" algn="r" rtl="1">
                        <a:lnSpc>
                          <a:spcPct val="115000"/>
                        </a:lnSpc>
                        <a:spcAft>
                          <a:spcPts val="0"/>
                        </a:spcAft>
                        <a:buFont typeface="+mj-lt"/>
                        <a:buAutoNum type="arabicPeriod" startAt="7"/>
                      </a:pPr>
                      <a:r>
                        <a:rPr lang="ar-KW" sz="2400" b="1" dirty="0" smtClean="0">
                          <a:latin typeface="Calibri"/>
                          <a:ea typeface="Calibri"/>
                          <a:cs typeface="Times New Roman"/>
                        </a:rPr>
                        <a:t>ميزانية التسويق</a:t>
                      </a:r>
                      <a:endParaRPr lang="ar-SA" sz="1200" b="1" dirty="0" smtClean="0">
                        <a:latin typeface="Calibri"/>
                        <a:ea typeface="Calibri"/>
                        <a:cs typeface="Arial"/>
                      </a:endParaRPr>
                    </a:p>
                    <a:p>
                      <a:pPr marL="342900" lvl="0" indent="-342900" algn="r" rtl="1">
                        <a:lnSpc>
                          <a:spcPct val="115000"/>
                        </a:lnSpc>
                        <a:spcAft>
                          <a:spcPts val="0"/>
                        </a:spcAft>
                        <a:buFont typeface="+mj-lt"/>
                        <a:buNone/>
                      </a:pPr>
                      <a:r>
                        <a:rPr lang="ar-SA" sz="2400" b="1" dirty="0" smtClean="0">
                          <a:latin typeface="Calibri"/>
                          <a:ea typeface="Calibri"/>
                          <a:cs typeface="Times New Roman"/>
                        </a:rPr>
                        <a:t>10. </a:t>
                      </a:r>
                      <a:r>
                        <a:rPr lang="ar-KW" sz="2400" b="1" dirty="0" smtClean="0">
                          <a:latin typeface="Calibri"/>
                          <a:ea typeface="Calibri"/>
                          <a:cs typeface="Times New Roman"/>
                        </a:rPr>
                        <a:t>مس</a:t>
                      </a:r>
                      <a:r>
                        <a:rPr lang="ar-SA" sz="2400" b="1" dirty="0" smtClean="0">
                          <a:latin typeface="Calibri"/>
                          <a:ea typeface="Calibri"/>
                          <a:cs typeface="Times New Roman"/>
                        </a:rPr>
                        <a:t>ئ</a:t>
                      </a:r>
                      <a:r>
                        <a:rPr lang="ar-KW" sz="2400" b="1" dirty="0" smtClean="0">
                          <a:latin typeface="Calibri"/>
                          <a:ea typeface="Calibri"/>
                          <a:cs typeface="Times New Roman"/>
                        </a:rPr>
                        <a:t>ول </a:t>
                      </a:r>
                      <a:r>
                        <a:rPr lang="ar-KW" sz="2400" b="1" dirty="0">
                          <a:latin typeface="Calibri"/>
                          <a:ea typeface="Calibri"/>
                          <a:cs typeface="Times New Roman"/>
                        </a:rPr>
                        <a:t>التسويق</a:t>
                      </a:r>
                      <a:endParaRPr lang="en-US" sz="1200"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1276183">
                <a:tc>
                  <a:txBody>
                    <a:bodyPr/>
                    <a:lstStyle/>
                    <a:p>
                      <a:pPr algn="r" rtl="1">
                        <a:lnSpc>
                          <a:spcPct val="115000"/>
                        </a:lnSpc>
                        <a:spcAft>
                          <a:spcPts val="0"/>
                        </a:spcAft>
                      </a:pPr>
                      <a:endParaRPr lang="en-US" sz="2400" b="1" dirty="0">
                        <a:latin typeface="Calibri"/>
                        <a:ea typeface="Calibri"/>
                        <a:cs typeface="Arial"/>
                      </a:endParaRPr>
                    </a:p>
                    <a:p>
                      <a:pPr algn="r" rtl="1">
                        <a:lnSpc>
                          <a:spcPct val="115000"/>
                        </a:lnSpc>
                        <a:spcAft>
                          <a:spcPts val="0"/>
                        </a:spcAft>
                      </a:pPr>
                      <a:r>
                        <a:rPr lang="ar-KW" sz="2400" b="1" dirty="0">
                          <a:latin typeface="Calibri"/>
                          <a:ea typeface="Calibri"/>
                          <a:cs typeface="Times New Roman"/>
                        </a:rPr>
                        <a:t> </a:t>
                      </a:r>
                      <a:endParaRPr lang="ar-SA" sz="2400" b="1" dirty="0" smtClean="0">
                        <a:latin typeface="Calibri"/>
                        <a:ea typeface="Calibri"/>
                        <a:cs typeface="Times New Roman"/>
                      </a:endParaRPr>
                    </a:p>
                    <a:p>
                      <a:pPr marL="342900" lvl="0" indent="-342900" algn="r" rtl="1">
                        <a:lnSpc>
                          <a:spcPct val="115000"/>
                        </a:lnSpc>
                        <a:spcAft>
                          <a:spcPts val="0"/>
                        </a:spcAft>
                        <a:buFont typeface="+mj-cs"/>
                        <a:buAutoNum type="arabic1Minus"/>
                      </a:pPr>
                      <a:r>
                        <a:rPr lang="ar-KW" sz="2400" b="1" dirty="0" smtClean="0">
                          <a:latin typeface="Calibri"/>
                          <a:ea typeface="Calibri"/>
                          <a:cs typeface="Times New Roman"/>
                        </a:rPr>
                        <a:t>الرؤية</a:t>
                      </a:r>
                      <a:endParaRPr lang="en-US" sz="2400" b="1"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36490">
                <a:tc>
                  <a:txBody>
                    <a:bodyPr/>
                    <a:lstStyle/>
                    <a:p>
                      <a:pPr marL="342900" lvl="0" indent="-342900" algn="r" rtl="1">
                        <a:lnSpc>
                          <a:spcPct val="115000"/>
                        </a:lnSpc>
                        <a:spcAft>
                          <a:spcPts val="0"/>
                        </a:spcAft>
                        <a:buFont typeface="+mj-cs"/>
                        <a:buNone/>
                      </a:pPr>
                      <a:r>
                        <a:rPr lang="ar-SA" sz="2400" b="1" dirty="0" smtClean="0">
                          <a:latin typeface="Calibri"/>
                          <a:ea typeface="Calibri"/>
                          <a:cs typeface="Times New Roman"/>
                        </a:rPr>
                        <a:t>ب.</a:t>
                      </a:r>
                      <a:r>
                        <a:rPr lang="ar-SA" sz="2400" b="1" baseline="0" dirty="0" smtClean="0">
                          <a:latin typeface="Calibri"/>
                          <a:ea typeface="Calibri"/>
                          <a:cs typeface="Times New Roman"/>
                        </a:rPr>
                        <a:t>  </a:t>
                      </a:r>
                      <a:r>
                        <a:rPr lang="ar-KW" sz="2400" b="1" dirty="0" smtClean="0">
                          <a:latin typeface="Calibri"/>
                          <a:ea typeface="Calibri"/>
                          <a:cs typeface="Times New Roman"/>
                        </a:rPr>
                        <a:t>الرسالة</a:t>
                      </a:r>
                      <a:endParaRPr lang="en-US" sz="2400" b="1"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436490">
                <a:tc>
                  <a:txBody>
                    <a:bodyPr/>
                    <a:lstStyle/>
                    <a:p>
                      <a:pPr algn="r" rtl="1">
                        <a:lnSpc>
                          <a:spcPct val="115000"/>
                        </a:lnSpc>
                        <a:spcAft>
                          <a:spcPts val="0"/>
                        </a:spcAft>
                      </a:pPr>
                      <a:r>
                        <a:rPr lang="ar-KW" sz="2400" b="1" dirty="0" smtClean="0">
                          <a:latin typeface="Calibri"/>
                          <a:ea typeface="Calibri"/>
                          <a:cs typeface="Times New Roman"/>
                        </a:rPr>
                        <a:t>ج</a:t>
                      </a:r>
                      <a:r>
                        <a:rPr lang="ar-KW" sz="2400" b="1" dirty="0">
                          <a:latin typeface="Calibri"/>
                          <a:ea typeface="Calibri"/>
                          <a:cs typeface="Times New Roman"/>
                        </a:rPr>
                        <a:t>. </a:t>
                      </a:r>
                      <a:r>
                        <a:rPr lang="ar-SA" sz="2400" b="1" dirty="0" smtClean="0">
                          <a:latin typeface="Calibri"/>
                          <a:ea typeface="Calibri"/>
                          <a:cs typeface="Times New Roman"/>
                        </a:rPr>
                        <a:t>  </a:t>
                      </a:r>
                      <a:r>
                        <a:rPr lang="ar-KW" sz="2400" b="1" dirty="0" smtClean="0">
                          <a:latin typeface="Calibri"/>
                          <a:ea typeface="Calibri"/>
                          <a:cs typeface="Times New Roman"/>
                        </a:rPr>
                        <a:t>الهوية</a:t>
                      </a:r>
                      <a:endParaRPr lang="en-US" sz="2400" b="1" dirty="0">
                        <a:latin typeface="Calibri"/>
                        <a:ea typeface="Calibri"/>
                        <a:cs typeface="Arial"/>
                      </a:endParaRPr>
                    </a:p>
                  </a:txBody>
                  <a:tcPr marL="58465" marR="5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8610" name="Rectangle 2"/>
          <p:cNvSpPr>
            <a:spLocks noChangeArrowheads="1"/>
          </p:cNvSpPr>
          <p:nvPr/>
        </p:nvSpPr>
        <p:spPr bwMode="auto">
          <a:xfrm>
            <a:off x="5429256" y="5072074"/>
            <a:ext cx="3532198" cy="571504"/>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سادسا: الرؤية والرسالة والهوية</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6429388" y="214290"/>
            <a:ext cx="2562225" cy="428628"/>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خامسا: التسويق</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0"/>
          <a:ext cx="9144000" cy="8478862"/>
        </p:xfrm>
        <a:graphic>
          <a:graphicData uri="http://schemas.openxmlformats.org/drawingml/2006/table">
            <a:tbl>
              <a:tblPr rtl="1"/>
              <a:tblGrid>
                <a:gridCol w="9144000"/>
              </a:tblGrid>
              <a:tr h="1428736">
                <a:tc>
                  <a:txBody>
                    <a:bodyPr/>
                    <a:lstStyle/>
                    <a:p>
                      <a:pPr algn="r" rtl="1">
                        <a:lnSpc>
                          <a:spcPct val="115000"/>
                        </a:lnSpc>
                        <a:spcAft>
                          <a:spcPts val="0"/>
                        </a:spcAft>
                      </a:pPr>
                      <a:endParaRPr lang="en-US" sz="600" dirty="0">
                        <a:latin typeface="Calibri"/>
                        <a:ea typeface="Calibri"/>
                        <a:cs typeface="Arial"/>
                      </a:endParaRPr>
                    </a:p>
                    <a:p>
                      <a:pPr algn="r" rtl="1">
                        <a:lnSpc>
                          <a:spcPct val="115000"/>
                        </a:lnSpc>
                        <a:spcAft>
                          <a:spcPts val="0"/>
                        </a:spcAft>
                      </a:pPr>
                      <a:r>
                        <a:rPr lang="en-US" sz="500" dirty="0">
                          <a:latin typeface="Calibri"/>
                          <a:cs typeface="Arial"/>
                        </a:rPr>
                        <a:t/>
                      </a:r>
                      <a:br>
                        <a:rPr lang="en-US" sz="500" dirty="0">
                          <a:latin typeface="Calibri"/>
                          <a:cs typeface="Arial"/>
                        </a:rPr>
                      </a:br>
                      <a:r>
                        <a:rPr lang="ar-KW" sz="800" b="1" dirty="0">
                          <a:latin typeface="Calibri"/>
                          <a:ea typeface="Calibri"/>
                          <a:cs typeface="Times New Roman"/>
                        </a:rPr>
                        <a:t> </a:t>
                      </a:r>
                      <a:endParaRPr lang="ar-SA" sz="8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8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8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8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ar-SA" sz="800" b="1" dirty="0" smtClean="0">
                        <a:latin typeface="Calibri"/>
                        <a:ea typeface="Calibri"/>
                        <a:cs typeface="Times New Roman"/>
                      </a:endParaRPr>
                    </a:p>
                    <a:p>
                      <a:pPr marL="342900" lvl="0" indent="-342900" algn="r" rtl="1">
                        <a:lnSpc>
                          <a:spcPct val="115000"/>
                        </a:lnSpc>
                        <a:spcAft>
                          <a:spcPts val="0"/>
                        </a:spcAft>
                        <a:buFont typeface="+mj-lt"/>
                        <a:buAutoNum type="arabicPeriod"/>
                      </a:pPr>
                      <a:r>
                        <a:rPr lang="ar-KW" sz="2400" b="1" dirty="0" smtClean="0">
                          <a:latin typeface="Calibri"/>
                          <a:ea typeface="Calibri"/>
                          <a:cs typeface="Times New Roman"/>
                        </a:rPr>
                        <a:t>أجهزة </a:t>
                      </a:r>
                      <a:r>
                        <a:rPr lang="ar-KW" sz="2400" b="1" dirty="0">
                          <a:latin typeface="Calibri"/>
                          <a:ea typeface="Calibri"/>
                          <a:cs typeface="Times New Roman"/>
                        </a:rPr>
                        <a:t>فنية خاصة</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توصيلات أو بناء خاص</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المواد الأولية (نوعها، مصدرها، سعرها)</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خطوات الإنتاج/الخدمة</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نظام تخزين خاص</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الجودة وضبطها</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قطع الغيار والصيانة </a:t>
                      </a:r>
                      <a:endParaRPr lang="en-US" sz="1800" dirty="0">
                        <a:latin typeface="Calibri"/>
                        <a:ea typeface="Calibri"/>
                        <a:cs typeface="Arial"/>
                      </a:endParaRPr>
                    </a:p>
                  </a:txBody>
                  <a:tcPr marL="35497" marR="354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4667274">
                <a:tc>
                  <a:txBody>
                    <a:bodyPr/>
                    <a:lstStyle/>
                    <a:p>
                      <a:pPr marL="342900" lvl="0" indent="-342900" algn="r" rtl="1">
                        <a:lnSpc>
                          <a:spcPct val="115000"/>
                        </a:lnSpc>
                        <a:spcAft>
                          <a:spcPts val="0"/>
                        </a:spcAft>
                        <a:buFont typeface="+mj-lt"/>
                        <a:buAutoNum type="arabicPeriod" startAt="9"/>
                      </a:pPr>
                      <a:r>
                        <a:rPr lang="ar-KW" sz="2400" b="1" dirty="0" smtClean="0">
                          <a:latin typeface="Calibri"/>
                          <a:ea typeface="Calibri"/>
                          <a:cs typeface="Times New Roman"/>
                        </a:rPr>
                        <a:t>نظام </a:t>
                      </a:r>
                      <a:r>
                        <a:rPr lang="ar-KW" sz="2400" b="1" dirty="0">
                          <a:latin typeface="Calibri"/>
                          <a:ea typeface="Calibri"/>
                          <a:cs typeface="Times New Roman"/>
                        </a:rPr>
                        <a:t>فني </a:t>
                      </a:r>
                      <a:r>
                        <a:rPr lang="ar-KW" sz="2400" b="1" dirty="0" smtClean="0">
                          <a:latin typeface="Calibri"/>
                          <a:ea typeface="Calibri"/>
                          <a:cs typeface="Times New Roman"/>
                        </a:rPr>
                        <a:t>تقني</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10"/>
                      </a:pPr>
                      <a:r>
                        <a:rPr lang="ar-KW" sz="2400" b="1" dirty="0" smtClean="0">
                          <a:latin typeface="Calibri"/>
                          <a:ea typeface="Calibri"/>
                          <a:cs typeface="Times New Roman"/>
                        </a:rPr>
                        <a:t>الشراء </a:t>
                      </a:r>
                      <a:r>
                        <a:rPr lang="ar-KW" sz="2400" b="1" dirty="0">
                          <a:latin typeface="Calibri"/>
                          <a:ea typeface="Calibri"/>
                          <a:cs typeface="Times New Roman"/>
                        </a:rPr>
                        <a:t>والتوصيل </a:t>
                      </a:r>
                      <a:r>
                        <a:rPr lang="ar-KW" sz="2400" b="1" dirty="0" smtClean="0">
                          <a:latin typeface="Calibri"/>
                          <a:ea typeface="Calibri"/>
                          <a:cs typeface="Times New Roman"/>
                        </a:rPr>
                        <a:t>والتركيب</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10"/>
                      </a:pPr>
                      <a:r>
                        <a:rPr lang="ar-KW" sz="2400" b="1" dirty="0" smtClean="0">
                          <a:latin typeface="Calibri"/>
                          <a:ea typeface="Calibri"/>
                          <a:cs typeface="Times New Roman"/>
                        </a:rPr>
                        <a:t>الخدمات </a:t>
                      </a:r>
                      <a:r>
                        <a:rPr lang="ar-KW" sz="2400" b="1" dirty="0">
                          <a:latin typeface="Calibri"/>
                          <a:ea typeface="Calibri"/>
                          <a:cs typeface="Times New Roman"/>
                        </a:rPr>
                        <a:t>الفنية </a:t>
                      </a:r>
                      <a:r>
                        <a:rPr lang="ar-KW" sz="2400" b="1" dirty="0" smtClean="0">
                          <a:latin typeface="Calibri"/>
                          <a:ea typeface="Calibri"/>
                          <a:cs typeface="Times New Roman"/>
                        </a:rPr>
                        <a:t>المساندة</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12"/>
                      </a:pPr>
                      <a:r>
                        <a:rPr lang="ar-SA" sz="1800" b="1" baseline="0" dirty="0" smtClean="0">
                          <a:latin typeface="Calibri"/>
                          <a:ea typeface="Calibri"/>
                          <a:cs typeface="Arial"/>
                        </a:rPr>
                        <a:t>ا</a:t>
                      </a:r>
                      <a:r>
                        <a:rPr lang="ar-KW" sz="2400" b="1" dirty="0" smtClean="0">
                          <a:latin typeface="Calibri"/>
                          <a:ea typeface="Calibri"/>
                          <a:cs typeface="Times New Roman"/>
                        </a:rPr>
                        <a:t>لتلوث والمخلفات</a:t>
                      </a:r>
                      <a:endParaRPr lang="ar-SA" sz="1800" b="1" dirty="0" smtClean="0">
                        <a:latin typeface="Calibri"/>
                        <a:ea typeface="Calibri"/>
                        <a:cs typeface="Arial"/>
                      </a:endParaRPr>
                    </a:p>
                    <a:p>
                      <a:pPr marL="342900" lvl="0" indent="-342900" algn="r" rtl="1">
                        <a:lnSpc>
                          <a:spcPct val="115000"/>
                        </a:lnSpc>
                        <a:spcAft>
                          <a:spcPts val="0"/>
                        </a:spcAft>
                        <a:buFont typeface="+mj-lt"/>
                        <a:buNone/>
                      </a:pPr>
                      <a:r>
                        <a:rPr lang="ar-SA" sz="1800" b="1" dirty="0" smtClean="0">
                          <a:latin typeface="Calibri"/>
                          <a:ea typeface="Calibri"/>
                          <a:cs typeface="Arial"/>
                        </a:rPr>
                        <a:t>13.     </a:t>
                      </a:r>
                      <a:r>
                        <a:rPr lang="ar-KW" sz="2400" b="1" dirty="0" smtClean="0">
                          <a:latin typeface="Calibri"/>
                          <a:ea typeface="Calibri"/>
                          <a:cs typeface="Times New Roman"/>
                        </a:rPr>
                        <a:t>التدريب </a:t>
                      </a:r>
                      <a:r>
                        <a:rPr lang="ar-KW" sz="2400" b="1" dirty="0">
                          <a:latin typeface="Calibri"/>
                          <a:ea typeface="Calibri"/>
                          <a:cs typeface="Times New Roman"/>
                        </a:rPr>
                        <a:t>اللازم على الأجهزة</a:t>
                      </a:r>
                      <a:endParaRPr lang="en-US" sz="1800" dirty="0">
                        <a:latin typeface="Calibri"/>
                        <a:ea typeface="Calibri"/>
                        <a:cs typeface="Arial"/>
                      </a:endParaRPr>
                    </a:p>
                    <a:p>
                      <a:pPr marL="342900" lvl="0" indent="-342900" algn="r" rtl="1">
                        <a:lnSpc>
                          <a:spcPct val="115000"/>
                        </a:lnSpc>
                        <a:spcAft>
                          <a:spcPts val="0"/>
                        </a:spcAft>
                        <a:buFont typeface="+mj-lt"/>
                        <a:buAutoNum type="arabicPeriod" startAt="14"/>
                        <a:tabLst>
                          <a:tab pos="514350" algn="r"/>
                        </a:tabLst>
                      </a:pPr>
                      <a:r>
                        <a:rPr lang="ar-KW" sz="2400" b="1" dirty="0" smtClean="0">
                          <a:latin typeface="Calibri"/>
                          <a:ea typeface="Calibri"/>
                          <a:cs typeface="Times New Roman"/>
                        </a:rPr>
                        <a:t>الموقع الالكتروني</a:t>
                      </a:r>
                      <a:endParaRPr lang="ar-SA" sz="1800" b="1" dirty="0" smtClean="0">
                        <a:latin typeface="Calibri"/>
                        <a:ea typeface="Calibri"/>
                        <a:cs typeface="Arial"/>
                      </a:endParaRPr>
                    </a:p>
                    <a:p>
                      <a:pPr marL="342900" lvl="0" indent="-342900" algn="r" rtl="1">
                        <a:lnSpc>
                          <a:spcPct val="115000"/>
                        </a:lnSpc>
                        <a:spcAft>
                          <a:spcPts val="0"/>
                        </a:spcAft>
                        <a:buFont typeface="+mj-lt"/>
                        <a:buNone/>
                        <a:tabLst>
                          <a:tab pos="514350" algn="r"/>
                        </a:tabLst>
                      </a:pPr>
                      <a:r>
                        <a:rPr lang="ar-SA" sz="1800" b="1" dirty="0" smtClean="0">
                          <a:latin typeface="Calibri"/>
                          <a:ea typeface="Calibri"/>
                          <a:cs typeface="Arial"/>
                        </a:rPr>
                        <a:t>15.    </a:t>
                      </a:r>
                      <a:r>
                        <a:rPr lang="ar-KW" sz="2400" b="1" dirty="0" smtClean="0">
                          <a:latin typeface="Calibri"/>
                          <a:ea typeface="Calibri"/>
                          <a:cs typeface="Times New Roman"/>
                        </a:rPr>
                        <a:t>برامج </a:t>
                      </a:r>
                      <a:r>
                        <a:rPr lang="en-US" sz="2400" b="1" dirty="0">
                          <a:latin typeface="Times New Roman"/>
                          <a:ea typeface="Calibri"/>
                          <a:cs typeface="Arial"/>
                        </a:rPr>
                        <a:t>software</a:t>
                      </a:r>
                      <a:r>
                        <a:rPr lang="ar-KW" sz="2400" b="1" dirty="0">
                          <a:latin typeface="Calibri"/>
                          <a:ea typeface="Calibri"/>
                          <a:cs typeface="Times New Roman"/>
                        </a:rPr>
                        <a:t> المطلوبة</a:t>
                      </a:r>
                      <a:endParaRPr lang="en-US" sz="1800" dirty="0">
                        <a:latin typeface="Calibri"/>
                        <a:ea typeface="Calibri"/>
                        <a:cs typeface="Arial"/>
                      </a:endParaRPr>
                    </a:p>
                  </a:txBody>
                  <a:tcPr marL="35497" marR="354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0657" name="Rectangle 1"/>
          <p:cNvSpPr>
            <a:spLocks noChangeArrowheads="1"/>
          </p:cNvSpPr>
          <p:nvPr/>
        </p:nvSpPr>
        <p:spPr bwMode="auto">
          <a:xfrm>
            <a:off x="5214942" y="71414"/>
            <a:ext cx="3675074" cy="571504"/>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800" b="1" dirty="0" smtClean="0"/>
              <a:t>سابعا: النواحي التقنية</a:t>
            </a:r>
            <a:endParaRPr lang="en-US" sz="28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
          <a:ext cx="9144000" cy="7194375"/>
        </p:xfrm>
        <a:graphic>
          <a:graphicData uri="http://schemas.openxmlformats.org/drawingml/2006/table">
            <a:tbl>
              <a:tblPr rtl="1"/>
              <a:tblGrid>
                <a:gridCol w="9144000"/>
              </a:tblGrid>
              <a:tr h="2928937">
                <a:tc>
                  <a:txBody>
                    <a:bodyPr/>
                    <a:lstStyle/>
                    <a:p>
                      <a:pPr algn="r" rtl="1">
                        <a:lnSpc>
                          <a:spcPct val="115000"/>
                        </a:lnSpc>
                        <a:spcAft>
                          <a:spcPts val="0"/>
                        </a:spcAft>
                      </a:pPr>
                      <a:endParaRPr lang="en-US" sz="600" dirty="0">
                        <a:latin typeface="Calibri"/>
                        <a:ea typeface="Calibri"/>
                        <a:cs typeface="Arial"/>
                      </a:endParaRPr>
                    </a:p>
                    <a:p>
                      <a:pPr algn="r" rtl="1">
                        <a:lnSpc>
                          <a:spcPct val="115000"/>
                        </a:lnSpc>
                        <a:spcAft>
                          <a:spcPts val="0"/>
                        </a:spcAft>
                      </a:pPr>
                      <a:r>
                        <a:rPr lang="ar-KW" sz="800" b="1" dirty="0">
                          <a:latin typeface="Calibri"/>
                          <a:ea typeface="Calibri"/>
                          <a:cs typeface="Times New Roman"/>
                        </a:rPr>
                        <a:t> </a:t>
                      </a:r>
                      <a:endParaRPr lang="ar-SA" sz="800" b="1" dirty="0" smtClean="0">
                        <a:latin typeface="Calibri"/>
                        <a:ea typeface="Calibri"/>
                        <a:cs typeface="Times New Roman"/>
                      </a:endParaRPr>
                    </a:p>
                    <a:p>
                      <a:pPr algn="r" rtl="1">
                        <a:lnSpc>
                          <a:spcPct val="115000"/>
                        </a:lnSpc>
                        <a:spcAft>
                          <a:spcPts val="0"/>
                        </a:spcAft>
                      </a:pPr>
                      <a:endParaRPr lang="en-US" sz="600" dirty="0">
                        <a:latin typeface="Calibri"/>
                        <a:ea typeface="Calibri"/>
                        <a:cs typeface="Arial"/>
                      </a:endParaRPr>
                    </a:p>
                    <a:p>
                      <a:pPr marL="342900" lvl="0" indent="-342900" algn="r" rtl="1">
                        <a:lnSpc>
                          <a:spcPct val="115000"/>
                        </a:lnSpc>
                        <a:spcAft>
                          <a:spcPts val="0"/>
                        </a:spcAft>
                        <a:buFont typeface="+mj-lt"/>
                        <a:buAutoNum type="arabicPeriod"/>
                      </a:pPr>
                      <a:endParaRPr lang="en-US" sz="14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14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14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en-US" sz="1400" b="1" dirty="0" smtClean="0">
                        <a:latin typeface="Calibri"/>
                        <a:ea typeface="Calibri"/>
                        <a:cs typeface="Times New Roman"/>
                      </a:endParaRPr>
                    </a:p>
                    <a:p>
                      <a:pPr marL="342900" lvl="0" indent="-342900" algn="r" rtl="1">
                        <a:lnSpc>
                          <a:spcPct val="115000"/>
                        </a:lnSpc>
                        <a:spcAft>
                          <a:spcPts val="0"/>
                        </a:spcAft>
                        <a:buFont typeface="+mj-lt"/>
                        <a:buAutoNum type="arabicPeriod"/>
                      </a:pPr>
                      <a:endParaRPr lang="ar-SA" sz="1400" b="1" dirty="0" smtClean="0">
                        <a:latin typeface="Calibri"/>
                        <a:ea typeface="Calibri"/>
                        <a:cs typeface="Times New Roman"/>
                      </a:endParaRPr>
                    </a:p>
                    <a:p>
                      <a:pPr marL="342900" lvl="0" indent="-342900" algn="r" rtl="1">
                        <a:lnSpc>
                          <a:spcPct val="115000"/>
                        </a:lnSpc>
                        <a:spcAft>
                          <a:spcPts val="0"/>
                        </a:spcAft>
                        <a:buFont typeface="+mj-lt"/>
                        <a:buAutoNum type="arabicPeriod"/>
                      </a:pPr>
                      <a:r>
                        <a:rPr lang="ar-KW" sz="2400" b="1" dirty="0" smtClean="0">
                          <a:latin typeface="Calibri"/>
                          <a:ea typeface="Calibri"/>
                          <a:cs typeface="Times New Roman"/>
                        </a:rPr>
                        <a:t>أين </a:t>
                      </a:r>
                      <a:r>
                        <a:rPr lang="ar-KW" sz="2400" b="1" dirty="0">
                          <a:latin typeface="Calibri"/>
                          <a:ea typeface="Calibri"/>
                          <a:cs typeface="Times New Roman"/>
                        </a:rPr>
                        <a:t>موقع المنافسين؟</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معايير اختيار موقعك</a:t>
                      </a:r>
                      <a:endParaRPr lang="en-US" sz="18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ما الذي سيميز مقرك على المنافسين؟</a:t>
                      </a:r>
                      <a:endParaRPr lang="en-US" sz="1800" dirty="0">
                        <a:latin typeface="Calibri"/>
                        <a:ea typeface="Calibri"/>
                        <a:cs typeface="Arial"/>
                      </a:endParaRPr>
                    </a:p>
                  </a:txBody>
                  <a:tcPr marL="35497" marR="354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286016">
                <a:tc>
                  <a:txBody>
                    <a:bodyPr/>
                    <a:lstStyle/>
                    <a:p>
                      <a:pPr marL="342900" lvl="0" indent="-342900" algn="r" rtl="1">
                        <a:lnSpc>
                          <a:spcPct val="115000"/>
                        </a:lnSpc>
                        <a:spcAft>
                          <a:spcPts val="0"/>
                        </a:spcAft>
                        <a:buFont typeface="+mj-lt"/>
                        <a:buAutoNum type="arabicPeriod" startAt="4"/>
                      </a:pPr>
                      <a:r>
                        <a:rPr lang="ar-KW" sz="2400" b="1" dirty="0" smtClean="0">
                          <a:latin typeface="Calibri"/>
                          <a:ea typeface="Calibri"/>
                          <a:cs typeface="Times New Roman"/>
                        </a:rPr>
                        <a:t>المساحات المطلوبة</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4"/>
                      </a:pPr>
                      <a:r>
                        <a:rPr lang="ar-KW" sz="2400" b="1" dirty="0" smtClean="0">
                          <a:latin typeface="Calibri"/>
                          <a:ea typeface="Calibri"/>
                          <a:cs typeface="Times New Roman"/>
                        </a:rPr>
                        <a:t>الأجهزة المطلوبة</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4"/>
                      </a:pPr>
                      <a:r>
                        <a:rPr lang="ar-KW" sz="2400" b="1" dirty="0" smtClean="0">
                          <a:latin typeface="Calibri"/>
                          <a:ea typeface="Calibri"/>
                          <a:cs typeface="Times New Roman"/>
                        </a:rPr>
                        <a:t>الديكور والتأثيث</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4"/>
                      </a:pPr>
                      <a:r>
                        <a:rPr lang="ar-KW" sz="2400" b="1" dirty="0" smtClean="0">
                          <a:latin typeface="Calibri"/>
                          <a:ea typeface="Calibri"/>
                          <a:cs typeface="Times New Roman"/>
                        </a:rPr>
                        <a:t>المدة </a:t>
                      </a:r>
                      <a:r>
                        <a:rPr lang="ar-KW" sz="2400" b="1" dirty="0">
                          <a:latin typeface="Calibri"/>
                          <a:ea typeface="Calibri"/>
                          <a:cs typeface="Times New Roman"/>
                        </a:rPr>
                        <a:t>المتوقعة </a:t>
                      </a:r>
                      <a:endParaRPr lang="ar-SA" sz="1800" b="1" dirty="0" smtClean="0">
                        <a:latin typeface="Calibri"/>
                        <a:ea typeface="Calibri"/>
                        <a:cs typeface="Arial"/>
                      </a:endParaRPr>
                    </a:p>
                    <a:p>
                      <a:pPr marL="342900" lvl="0" indent="-342900" algn="r" rtl="1">
                        <a:lnSpc>
                          <a:spcPct val="115000"/>
                        </a:lnSpc>
                        <a:spcAft>
                          <a:spcPts val="0"/>
                        </a:spcAft>
                        <a:buFont typeface="+mj-lt"/>
                        <a:buAutoNum type="arabicPeriod" startAt="4"/>
                      </a:pPr>
                      <a:r>
                        <a:rPr lang="ar-KW" sz="2400" b="1" dirty="0" smtClean="0">
                          <a:latin typeface="Calibri"/>
                          <a:ea typeface="Calibri"/>
                          <a:cs typeface="Times New Roman"/>
                        </a:rPr>
                        <a:t>التطوير </a:t>
                      </a:r>
                      <a:r>
                        <a:rPr lang="ar-KW" sz="2400" b="1" dirty="0">
                          <a:latin typeface="Calibri"/>
                          <a:ea typeface="Calibri"/>
                          <a:cs typeface="Times New Roman"/>
                        </a:rPr>
                        <a:t>والتوسع المستقبلي</a:t>
                      </a:r>
                      <a:endParaRPr lang="en-US" sz="1800" dirty="0">
                        <a:latin typeface="Calibri"/>
                        <a:ea typeface="Calibri"/>
                        <a:cs typeface="Arial"/>
                      </a:endParaRPr>
                    </a:p>
                  </a:txBody>
                  <a:tcPr marL="35497" marR="354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272806">
                <a:tc>
                  <a:txBody>
                    <a:bodyPr/>
                    <a:lstStyle/>
                    <a:p>
                      <a:pPr marL="342900" lvl="0" indent="-342900" algn="r" rtl="1">
                        <a:lnSpc>
                          <a:spcPct val="115000"/>
                        </a:lnSpc>
                        <a:spcAft>
                          <a:spcPts val="0"/>
                        </a:spcAft>
                        <a:buFont typeface="+mj-lt"/>
                        <a:buAutoNum type="arabicPeriod" startAt="9"/>
                      </a:pPr>
                      <a:r>
                        <a:rPr lang="ar-KW" sz="2400" b="1" dirty="0" smtClean="0">
                          <a:latin typeface="Calibri"/>
                          <a:ea typeface="Calibri"/>
                          <a:cs typeface="Times New Roman"/>
                        </a:rPr>
                        <a:t>التأمين</a:t>
                      </a:r>
                      <a:endParaRPr lang="ar-SA" sz="1800" b="1" dirty="0" smtClean="0">
                        <a:latin typeface="Calibri"/>
                        <a:ea typeface="Calibri"/>
                        <a:cs typeface="Arial"/>
                      </a:endParaRPr>
                    </a:p>
                    <a:p>
                      <a:pPr marL="457200" lvl="0" indent="-457200" algn="r" rtl="1">
                        <a:lnSpc>
                          <a:spcPct val="115000"/>
                        </a:lnSpc>
                        <a:spcAft>
                          <a:spcPts val="0"/>
                        </a:spcAft>
                        <a:buFont typeface="+mj-lt"/>
                        <a:buAutoNum type="arabicPeriod" startAt="10"/>
                      </a:pPr>
                      <a:r>
                        <a:rPr lang="ar-KW" sz="2400" b="1" dirty="0" smtClean="0">
                          <a:latin typeface="Calibri"/>
                          <a:ea typeface="Calibri"/>
                          <a:cs typeface="Times New Roman"/>
                        </a:rPr>
                        <a:t>مرفقات</a:t>
                      </a:r>
                      <a:endParaRPr lang="en-US" sz="2400" b="1" dirty="0" smtClean="0">
                        <a:latin typeface="Calibri"/>
                        <a:ea typeface="Calibri"/>
                        <a:cs typeface="Times New Roman"/>
                      </a:endParaRPr>
                    </a:p>
                    <a:p>
                      <a:pPr marL="342900" lvl="0" indent="-342900" algn="r" rtl="1">
                        <a:lnSpc>
                          <a:spcPct val="115000"/>
                        </a:lnSpc>
                        <a:spcAft>
                          <a:spcPts val="0"/>
                        </a:spcAft>
                        <a:buFont typeface="+mj-lt"/>
                        <a:buAutoNum type="arabicPeriod" startAt="10"/>
                      </a:pPr>
                      <a:endParaRPr lang="en-US" sz="2400" b="1" dirty="0" smtClean="0">
                        <a:latin typeface="Calibri"/>
                        <a:ea typeface="Calibri"/>
                        <a:cs typeface="Times New Roman"/>
                      </a:endParaRPr>
                    </a:p>
                    <a:p>
                      <a:pPr marL="342900" lvl="0" indent="-342900" algn="r" rtl="1">
                        <a:lnSpc>
                          <a:spcPct val="115000"/>
                        </a:lnSpc>
                        <a:spcAft>
                          <a:spcPts val="0"/>
                        </a:spcAft>
                        <a:buFont typeface="+mj-lt"/>
                        <a:buAutoNum type="arabicPeriod" startAt="10"/>
                      </a:pPr>
                      <a:endParaRPr lang="en-US" sz="2400" b="1" dirty="0" smtClean="0">
                        <a:latin typeface="Calibri"/>
                        <a:ea typeface="Calibri"/>
                        <a:cs typeface="Times New Roman"/>
                      </a:endParaRPr>
                    </a:p>
                    <a:p>
                      <a:pPr marL="342900" lvl="0" indent="-342900" algn="r" rtl="1">
                        <a:lnSpc>
                          <a:spcPct val="115000"/>
                        </a:lnSpc>
                        <a:spcAft>
                          <a:spcPts val="0"/>
                        </a:spcAft>
                        <a:buFont typeface="+mj-lt"/>
                        <a:buAutoNum type="arabicPeriod" startAt="10"/>
                      </a:pPr>
                      <a:endParaRPr lang="en-US" sz="1800" dirty="0">
                        <a:latin typeface="Calibri"/>
                        <a:ea typeface="Calibri"/>
                        <a:cs typeface="Arial"/>
                      </a:endParaRPr>
                    </a:p>
                  </a:txBody>
                  <a:tcPr marL="35497" marR="354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2"/>
          <p:cNvSpPr>
            <a:spLocks noChangeArrowheads="1"/>
          </p:cNvSpPr>
          <p:nvPr/>
        </p:nvSpPr>
        <p:spPr bwMode="auto">
          <a:xfrm>
            <a:off x="5572132" y="357166"/>
            <a:ext cx="3389322" cy="642942"/>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3200" b="1" dirty="0" smtClean="0"/>
              <a:t>ثامنا: الم</a:t>
            </a:r>
            <a:r>
              <a:rPr lang="ar-SA" sz="3200" b="1" dirty="0" smtClean="0"/>
              <a:t>ـ</a:t>
            </a:r>
            <a:r>
              <a:rPr lang="ar-KW" sz="3200" b="1" dirty="0" smtClean="0"/>
              <a:t>ق</a:t>
            </a:r>
            <a:r>
              <a:rPr lang="ar-SA" sz="3200" b="1" dirty="0" smtClean="0"/>
              <a:t>ــــــــــ</a:t>
            </a:r>
            <a:r>
              <a:rPr lang="ar-KW" sz="3200" b="1" dirty="0" smtClean="0"/>
              <a:t>ر</a:t>
            </a:r>
            <a:endParaRPr lang="en-US" sz="32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30015"/>
          <a:ext cx="9143999" cy="6963474"/>
        </p:xfrm>
        <a:graphic>
          <a:graphicData uri="http://schemas.openxmlformats.org/drawingml/2006/table">
            <a:tbl>
              <a:tblPr rtl="1"/>
              <a:tblGrid>
                <a:gridCol w="9143999"/>
              </a:tblGrid>
              <a:tr h="2316007">
                <a:tc>
                  <a:txBody>
                    <a:bodyPr/>
                    <a:lstStyle/>
                    <a:p>
                      <a:pPr algn="r" rtl="1">
                        <a:lnSpc>
                          <a:spcPct val="115000"/>
                        </a:lnSpc>
                        <a:spcAft>
                          <a:spcPts val="0"/>
                        </a:spcAft>
                      </a:pPr>
                      <a:endParaRPr lang="en-US" sz="800" dirty="0">
                        <a:latin typeface="Calibri"/>
                        <a:ea typeface="Calibri"/>
                        <a:cs typeface="Arial"/>
                      </a:endParaRPr>
                    </a:p>
                    <a:p>
                      <a:pPr algn="r" rtl="1">
                        <a:lnSpc>
                          <a:spcPct val="115000"/>
                        </a:lnSpc>
                        <a:spcAft>
                          <a:spcPts val="0"/>
                        </a:spcAft>
                      </a:pPr>
                      <a:r>
                        <a:rPr lang="ar-SA" sz="1100" b="1" dirty="0">
                          <a:latin typeface="Calibri"/>
                          <a:cs typeface="Times New Roman"/>
                        </a:rPr>
                        <a:t> </a:t>
                      </a:r>
                      <a:r>
                        <a:rPr lang="en-US" sz="700" dirty="0">
                          <a:latin typeface="Calibri"/>
                          <a:cs typeface="Arial"/>
                        </a:rPr>
                        <a:t> </a:t>
                      </a:r>
                      <a:endParaRPr lang="ar-SA" sz="700" dirty="0" smtClean="0">
                        <a:latin typeface="Calibri"/>
                        <a:cs typeface="Arial"/>
                      </a:endParaRPr>
                    </a:p>
                    <a:p>
                      <a:pPr algn="r" rtl="1">
                        <a:lnSpc>
                          <a:spcPct val="115000"/>
                        </a:lnSpc>
                        <a:spcAft>
                          <a:spcPts val="0"/>
                        </a:spcAft>
                      </a:pPr>
                      <a:endParaRPr lang="ar-SA" sz="700" dirty="0" smtClean="0">
                        <a:latin typeface="Calibri"/>
                        <a:ea typeface="Calibri"/>
                        <a:cs typeface="Arial"/>
                      </a:endParaRPr>
                    </a:p>
                    <a:p>
                      <a:pPr algn="r" rtl="1">
                        <a:lnSpc>
                          <a:spcPct val="115000"/>
                        </a:lnSpc>
                        <a:spcAft>
                          <a:spcPts val="0"/>
                        </a:spcAft>
                      </a:pPr>
                      <a:endParaRPr lang="en-US" sz="800" dirty="0">
                        <a:latin typeface="Calibri"/>
                        <a:ea typeface="Calibri"/>
                        <a:cs typeface="Arial"/>
                      </a:endParaRPr>
                    </a:p>
                    <a:p>
                      <a:pPr marL="342900" lvl="0" indent="-342900" algn="r" rtl="1">
                        <a:lnSpc>
                          <a:spcPct val="115000"/>
                        </a:lnSpc>
                        <a:spcAft>
                          <a:spcPts val="0"/>
                        </a:spcAft>
                        <a:buFont typeface="+mj-lt"/>
                        <a:buAutoNum type="arabicPeriod"/>
                      </a:pPr>
                      <a:r>
                        <a:rPr lang="ar-KW" sz="2000" b="1" dirty="0">
                          <a:latin typeface="Calibri"/>
                          <a:ea typeface="Calibri"/>
                          <a:cs typeface="Times New Roman"/>
                        </a:rPr>
                        <a:t>الوضع القانوني للمشروع</a:t>
                      </a:r>
                      <a:endParaRPr lang="en-US" sz="2000" dirty="0">
                        <a:latin typeface="Calibri"/>
                        <a:ea typeface="Calibri"/>
                        <a:cs typeface="Arial"/>
                      </a:endParaRPr>
                    </a:p>
                    <a:p>
                      <a:pPr marL="342900" lvl="0" indent="-342900" algn="r" rtl="1">
                        <a:lnSpc>
                          <a:spcPct val="115000"/>
                        </a:lnSpc>
                        <a:spcAft>
                          <a:spcPts val="0"/>
                        </a:spcAft>
                        <a:buFont typeface="+mj-lt"/>
                        <a:buAutoNum type="arabicPeriod"/>
                      </a:pPr>
                      <a:r>
                        <a:rPr lang="ar-KW" sz="2000" b="1" dirty="0">
                          <a:latin typeface="Calibri"/>
                          <a:ea typeface="Calibri"/>
                          <a:cs typeface="Times New Roman"/>
                        </a:rPr>
                        <a:t>هل يوجد دستور أو نظام أساسي مكتوب؟</a:t>
                      </a:r>
                      <a:endParaRPr lang="en-US" sz="2000" dirty="0">
                        <a:latin typeface="Calibri"/>
                        <a:ea typeface="Calibri"/>
                        <a:cs typeface="Arial"/>
                      </a:endParaRPr>
                    </a:p>
                    <a:p>
                      <a:pPr marL="342900" lvl="0" indent="-342900" algn="r" rtl="1">
                        <a:lnSpc>
                          <a:spcPct val="115000"/>
                        </a:lnSpc>
                        <a:spcAft>
                          <a:spcPts val="0"/>
                        </a:spcAft>
                        <a:buFont typeface="+mj-lt"/>
                        <a:buAutoNum type="arabicPeriod"/>
                      </a:pPr>
                      <a:r>
                        <a:rPr lang="ar-KW" sz="2000" b="1" dirty="0">
                          <a:latin typeface="Calibri"/>
                          <a:ea typeface="Calibri"/>
                          <a:cs typeface="Times New Roman"/>
                        </a:rPr>
                        <a:t>هل يوجد هيكل تنظيمي واضح ومكتوب؟</a:t>
                      </a:r>
                      <a:endParaRPr lang="en-US" sz="2000" dirty="0">
                        <a:latin typeface="Calibri"/>
                        <a:ea typeface="Calibri"/>
                        <a:cs typeface="Arial"/>
                      </a:endParaRPr>
                    </a:p>
                    <a:p>
                      <a:pPr marL="342900" lvl="0" indent="-342900" algn="r" rtl="1">
                        <a:lnSpc>
                          <a:spcPct val="115000"/>
                        </a:lnSpc>
                        <a:spcAft>
                          <a:spcPts val="0"/>
                        </a:spcAft>
                        <a:buFont typeface="+mj-lt"/>
                        <a:buAutoNum type="arabicPeriod"/>
                      </a:pPr>
                      <a:r>
                        <a:rPr lang="ar-KW" sz="2000" b="1" dirty="0">
                          <a:latin typeface="Calibri"/>
                          <a:ea typeface="Calibri"/>
                          <a:cs typeface="Times New Roman"/>
                        </a:rPr>
                        <a:t>هل هناك نظام واضح لمراقبة الجودة؟</a:t>
                      </a:r>
                      <a:endParaRPr lang="en-US" sz="2000" dirty="0">
                        <a:latin typeface="Calibri"/>
                        <a:ea typeface="Calibri"/>
                        <a:cs typeface="Arial"/>
                      </a:endParaRPr>
                    </a:p>
                    <a:p>
                      <a:pPr marL="342900" lvl="0" indent="-342900" algn="r" rtl="1">
                        <a:lnSpc>
                          <a:spcPct val="115000"/>
                        </a:lnSpc>
                        <a:spcAft>
                          <a:spcPts val="0"/>
                        </a:spcAft>
                        <a:buFont typeface="+mj-lt"/>
                        <a:buAutoNum type="arabicPeriod"/>
                      </a:pPr>
                      <a:r>
                        <a:rPr lang="ar-KW" sz="2000" b="1" dirty="0">
                          <a:latin typeface="Calibri"/>
                          <a:ea typeface="Calibri"/>
                          <a:cs typeface="Times New Roman"/>
                        </a:rPr>
                        <a:t>هل هناك آلية واضحة لما يلي</a:t>
                      </a:r>
                      <a:r>
                        <a:rPr lang="ar-KW" sz="2000" b="1" dirty="0" smtClean="0">
                          <a:latin typeface="Calibri"/>
                          <a:ea typeface="Calibri"/>
                          <a:cs typeface="Times New Roman"/>
                        </a:rPr>
                        <a:t>؟</a:t>
                      </a:r>
                      <a:endParaRPr lang="ar-SA" sz="2000" b="1" dirty="0" smtClean="0">
                        <a:latin typeface="Calibri"/>
                        <a:ea typeface="Calibri"/>
                        <a:cs typeface="Times New Roman"/>
                      </a:endParaRPr>
                    </a:p>
                  </a:txBody>
                  <a:tcPr marL="48781" marR="48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40450">
                <a:tc>
                  <a:txBody>
                    <a:bodyPr/>
                    <a:lstStyle/>
                    <a:p>
                      <a:pPr algn="r" rtl="1">
                        <a:lnSpc>
                          <a:spcPct val="115000"/>
                        </a:lnSpc>
                        <a:spcAft>
                          <a:spcPts val="0"/>
                        </a:spcAft>
                        <a:buFont typeface="Arial" pitchFamily="34" charset="0"/>
                        <a:buNone/>
                      </a:pPr>
                      <a:endParaRPr lang="en-US" sz="900" dirty="0">
                        <a:latin typeface="Calibri"/>
                        <a:ea typeface="Calibri"/>
                        <a:cs typeface="Arial"/>
                      </a:endParaRPr>
                    </a:p>
                    <a:p>
                      <a:pPr algn="r" rtl="1">
                        <a:lnSpc>
                          <a:spcPct val="115000"/>
                        </a:lnSpc>
                        <a:spcAft>
                          <a:spcPts val="0"/>
                        </a:spcAft>
                        <a:buFont typeface="Arial" pitchFamily="34" charset="0"/>
                        <a:buNone/>
                      </a:pPr>
                      <a:r>
                        <a:rPr lang="ar-KW" sz="1200" b="1" dirty="0">
                          <a:latin typeface="Calibri"/>
                          <a:ea typeface="Calibri"/>
                          <a:cs typeface="Times New Roman"/>
                        </a:rPr>
                        <a:t> </a:t>
                      </a:r>
                      <a:endParaRPr lang="ar-SA" sz="1200" b="1" dirty="0" smtClean="0">
                        <a:latin typeface="Calibri"/>
                        <a:ea typeface="Calibri"/>
                        <a:cs typeface="Times New Roman"/>
                      </a:endParaRPr>
                    </a:p>
                    <a:p>
                      <a:pPr algn="r" rtl="1">
                        <a:lnSpc>
                          <a:spcPct val="115000"/>
                        </a:lnSpc>
                        <a:spcAft>
                          <a:spcPts val="0"/>
                        </a:spcAft>
                        <a:buFont typeface="Arial" pitchFamily="34" charset="0"/>
                        <a:buNone/>
                      </a:pPr>
                      <a:endParaRPr lang="en-US" sz="9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ما هو مستوى خبرتك التخصصية أو الفنية بالمقارنة </a:t>
                      </a:r>
                      <a:endParaRPr lang="en-US" sz="1200" dirty="0">
                        <a:latin typeface="Calibri"/>
                        <a:ea typeface="Calibri"/>
                        <a:cs typeface="Arial"/>
                      </a:endParaRPr>
                    </a:p>
                    <a:p>
                      <a:pPr marL="457200" algn="r" rtl="1">
                        <a:lnSpc>
                          <a:spcPct val="115000"/>
                        </a:lnSpc>
                        <a:spcAft>
                          <a:spcPts val="0"/>
                        </a:spcAft>
                        <a:buFont typeface="Arial" pitchFamily="34" charset="0"/>
                        <a:buNone/>
                      </a:pPr>
                      <a:r>
                        <a:rPr lang="ar-KW" sz="2000" b="1" dirty="0">
                          <a:latin typeface="Calibri"/>
                          <a:ea typeface="Calibri"/>
                          <a:cs typeface="Times New Roman"/>
                        </a:rPr>
                        <a:t>مع المنافسين</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ما هو مستوى خبرتك الإدارية لإنجاح هذا المشروع؟</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ما هو مستوى خبرتك المالية لإنجاح هذا المشروع ماليا؟</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من </a:t>
                      </a:r>
                      <a:r>
                        <a:rPr lang="ar-KW" sz="2000" b="1" dirty="0" smtClean="0">
                          <a:latin typeface="Calibri"/>
                          <a:ea typeface="Calibri"/>
                          <a:cs typeface="Times New Roman"/>
                        </a:rPr>
                        <a:t>المس</a:t>
                      </a:r>
                      <a:r>
                        <a:rPr lang="ar-SA" sz="2000" b="1" dirty="0" smtClean="0">
                          <a:latin typeface="Calibri"/>
                          <a:ea typeface="Calibri"/>
                          <a:cs typeface="Times New Roman"/>
                        </a:rPr>
                        <a:t>ئ</a:t>
                      </a:r>
                      <a:r>
                        <a:rPr lang="ar-KW" sz="2000" b="1" dirty="0" smtClean="0">
                          <a:latin typeface="Calibri"/>
                          <a:ea typeface="Calibri"/>
                          <a:cs typeface="Times New Roman"/>
                        </a:rPr>
                        <a:t>ول </a:t>
                      </a:r>
                      <a:r>
                        <a:rPr lang="ar-KW" sz="2000" b="1" dirty="0">
                          <a:latin typeface="Calibri"/>
                          <a:ea typeface="Calibri"/>
                          <a:cs typeface="Times New Roman"/>
                        </a:rPr>
                        <a:t>عن التعيينات؟</a:t>
                      </a:r>
                      <a:endParaRPr lang="en-US" sz="1200" dirty="0">
                        <a:latin typeface="Calibri"/>
                        <a:ea typeface="Calibri"/>
                        <a:cs typeface="Arial"/>
                      </a:endParaRPr>
                    </a:p>
                  </a:txBody>
                  <a:tcPr marL="48781" marR="48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630551">
                <a:tc>
                  <a:txBody>
                    <a:bodyPr/>
                    <a:lstStyle/>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المهام والتوصيف</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الهيكل الإداري</a:t>
                      </a:r>
                      <a:endParaRPr lang="en-US" sz="1200" dirty="0">
                        <a:latin typeface="Calibri"/>
                        <a:ea typeface="Calibri"/>
                        <a:cs typeface="Arial"/>
                      </a:endParaRPr>
                    </a:p>
                  </a:txBody>
                  <a:tcPr marL="48781" marR="48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630551">
                <a:tc>
                  <a:txBody>
                    <a:bodyPr/>
                    <a:lstStyle/>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السير الذاتية</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التعاقدات الخارجية</a:t>
                      </a:r>
                      <a:endParaRPr lang="en-US" sz="1200" dirty="0">
                        <a:latin typeface="Calibri"/>
                        <a:ea typeface="Calibri"/>
                        <a:cs typeface="Arial"/>
                      </a:endParaRPr>
                    </a:p>
                  </a:txBody>
                  <a:tcPr marL="48781" marR="48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956148">
                <a:tc>
                  <a:txBody>
                    <a:bodyPr/>
                    <a:lstStyle/>
                    <a:p>
                      <a:pPr marL="342900" lvl="0" indent="-342900" algn="r" rtl="1">
                        <a:lnSpc>
                          <a:spcPct val="115000"/>
                        </a:lnSpc>
                        <a:spcAft>
                          <a:spcPts val="0"/>
                        </a:spcAft>
                        <a:buFont typeface="Arial" pitchFamily="34" charset="0"/>
                        <a:buNone/>
                      </a:pPr>
                      <a:r>
                        <a:rPr lang="ar-KW" sz="2000" b="1" dirty="0">
                          <a:latin typeface="Calibri"/>
                          <a:ea typeface="Calibri"/>
                          <a:cs typeface="Times New Roman"/>
                        </a:rPr>
                        <a:t>العمالة الوطنية</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tabLst>
                          <a:tab pos="571500" algn="r"/>
                        </a:tabLst>
                      </a:pPr>
                      <a:r>
                        <a:rPr lang="ar-KW" sz="2000" b="1" dirty="0">
                          <a:latin typeface="Calibri"/>
                          <a:ea typeface="Calibri"/>
                          <a:cs typeface="Times New Roman"/>
                        </a:rPr>
                        <a:t>إدارة شئون الموظفين</a:t>
                      </a:r>
                      <a:endParaRPr lang="en-US" sz="1200" dirty="0">
                        <a:latin typeface="Calibri"/>
                        <a:ea typeface="Calibri"/>
                        <a:cs typeface="Arial"/>
                      </a:endParaRPr>
                    </a:p>
                    <a:p>
                      <a:pPr marL="342900" lvl="0" indent="-342900" algn="r" rtl="1">
                        <a:lnSpc>
                          <a:spcPct val="115000"/>
                        </a:lnSpc>
                        <a:spcAft>
                          <a:spcPts val="0"/>
                        </a:spcAft>
                        <a:buFont typeface="Arial" pitchFamily="34" charset="0"/>
                        <a:buNone/>
                        <a:tabLst>
                          <a:tab pos="571500" algn="r"/>
                        </a:tabLst>
                      </a:pPr>
                      <a:r>
                        <a:rPr lang="ar-KW" sz="2000" b="1" dirty="0">
                          <a:latin typeface="Calibri"/>
                          <a:ea typeface="Calibri"/>
                          <a:cs typeface="Times New Roman"/>
                        </a:rPr>
                        <a:t>التدريب</a:t>
                      </a:r>
                      <a:endParaRPr lang="en-US" sz="1200" dirty="0">
                        <a:latin typeface="Calibri"/>
                        <a:ea typeface="Calibri"/>
                        <a:cs typeface="Arial"/>
                      </a:endParaRPr>
                    </a:p>
                  </a:txBody>
                  <a:tcPr marL="48781" marR="48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9634" name="Rectangle 2"/>
          <p:cNvSpPr>
            <a:spLocks noChangeArrowheads="1"/>
          </p:cNvSpPr>
          <p:nvPr/>
        </p:nvSpPr>
        <p:spPr bwMode="auto">
          <a:xfrm>
            <a:off x="4786314" y="2357430"/>
            <a:ext cx="4103702" cy="357190"/>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000" b="1" dirty="0" smtClean="0"/>
              <a:t>عاشرا: الموارد البشرية</a:t>
            </a:r>
            <a:endParaRPr lang="en-US" sz="20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9633" name="Rectangle 1"/>
          <p:cNvSpPr>
            <a:spLocks noChangeArrowheads="1"/>
          </p:cNvSpPr>
          <p:nvPr/>
        </p:nvSpPr>
        <p:spPr bwMode="auto">
          <a:xfrm>
            <a:off x="5715008" y="142852"/>
            <a:ext cx="3246446" cy="357190"/>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000" b="1" dirty="0" smtClean="0"/>
              <a:t>تاسعا: النظام واللوائح</a:t>
            </a:r>
            <a:endParaRPr lang="en-US" sz="20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0"/>
          <a:ext cx="9143999" cy="7044712"/>
        </p:xfrm>
        <a:graphic>
          <a:graphicData uri="http://schemas.openxmlformats.org/drawingml/2006/table">
            <a:tbl>
              <a:tblPr rtl="1"/>
              <a:tblGrid>
                <a:gridCol w="9143999"/>
              </a:tblGrid>
              <a:tr h="3714752">
                <a:tc>
                  <a:txBody>
                    <a:bodyPr/>
                    <a:lstStyle/>
                    <a:p>
                      <a:pPr algn="r" rtl="1">
                        <a:lnSpc>
                          <a:spcPct val="115000"/>
                        </a:lnSpc>
                        <a:spcAft>
                          <a:spcPts val="0"/>
                        </a:spcAft>
                      </a:pPr>
                      <a:endParaRPr lang="en-US" sz="1000" dirty="0">
                        <a:latin typeface="Calibri"/>
                        <a:ea typeface="Calibri"/>
                        <a:cs typeface="Arial"/>
                      </a:endParaRPr>
                    </a:p>
                    <a:p>
                      <a:pPr algn="r" rtl="1">
                        <a:lnSpc>
                          <a:spcPct val="115000"/>
                        </a:lnSpc>
                        <a:spcAft>
                          <a:spcPts val="0"/>
                        </a:spcAft>
                      </a:pPr>
                      <a:r>
                        <a:rPr lang="ar-SA" sz="1400" b="1" dirty="0">
                          <a:latin typeface="Calibri"/>
                          <a:cs typeface="Times New Roman"/>
                        </a:rPr>
                        <a:t> </a:t>
                      </a:r>
                      <a:r>
                        <a:rPr lang="en-US" sz="900" dirty="0">
                          <a:latin typeface="Calibri"/>
                          <a:cs typeface="Arial"/>
                        </a:rPr>
                        <a:t> </a:t>
                      </a:r>
                      <a:endParaRPr lang="ar-SA" sz="900" dirty="0" smtClean="0">
                        <a:latin typeface="Calibri"/>
                        <a:cs typeface="Arial"/>
                      </a:endParaRPr>
                    </a:p>
                    <a:p>
                      <a:pPr algn="r" rtl="1">
                        <a:lnSpc>
                          <a:spcPct val="115000"/>
                        </a:lnSpc>
                        <a:spcAft>
                          <a:spcPts val="0"/>
                        </a:spcAft>
                      </a:pPr>
                      <a:endParaRPr lang="ar-SA" sz="1200" dirty="0" smtClean="0">
                        <a:latin typeface="Calibri"/>
                        <a:ea typeface="Calibri"/>
                        <a:cs typeface="Arial"/>
                      </a:endParaRPr>
                    </a:p>
                    <a:p>
                      <a:pPr algn="r" rtl="1">
                        <a:lnSpc>
                          <a:spcPct val="115000"/>
                        </a:lnSpc>
                        <a:spcAft>
                          <a:spcPts val="0"/>
                        </a:spcAft>
                      </a:pPr>
                      <a:endParaRPr lang="en-US" sz="1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الخدمات أو المنتجات</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الأنشطة</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التقنية</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المقر</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التسويق</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الموارد البشرية والإدارة</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التدريب</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أمور أخرى</a:t>
                      </a:r>
                      <a:endParaRPr lang="en-US" sz="2200" dirty="0">
                        <a:latin typeface="Calibri"/>
                        <a:ea typeface="Calibri"/>
                        <a:cs typeface="Arial"/>
                      </a:endParaRPr>
                    </a:p>
                  </a:txBody>
                  <a:tcPr marL="60697" marR="60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143272">
                <a:tc>
                  <a:txBody>
                    <a:bodyPr/>
                    <a:lstStyle/>
                    <a:p>
                      <a:pPr algn="r" rtl="1">
                        <a:lnSpc>
                          <a:spcPct val="115000"/>
                        </a:lnSpc>
                        <a:spcAft>
                          <a:spcPts val="0"/>
                        </a:spcAft>
                      </a:pPr>
                      <a:endParaRPr lang="en-US" sz="1000" dirty="0">
                        <a:latin typeface="Calibri"/>
                        <a:ea typeface="Calibri"/>
                        <a:cs typeface="Arial"/>
                      </a:endParaRPr>
                    </a:p>
                    <a:p>
                      <a:pPr algn="r" rtl="1">
                        <a:lnSpc>
                          <a:spcPct val="115000"/>
                        </a:lnSpc>
                        <a:spcAft>
                          <a:spcPts val="0"/>
                        </a:spcAft>
                      </a:pPr>
                      <a:r>
                        <a:rPr lang="ar-KW" sz="1400" b="1" dirty="0">
                          <a:latin typeface="Calibri"/>
                          <a:ea typeface="Calibri"/>
                          <a:cs typeface="Times New Roman"/>
                        </a:rPr>
                        <a:t> </a:t>
                      </a:r>
                      <a:endParaRPr lang="ar-SA" sz="1400" b="1" dirty="0" smtClean="0">
                        <a:latin typeface="Calibri"/>
                        <a:ea typeface="Calibri"/>
                        <a:cs typeface="Times New Roman"/>
                      </a:endParaRPr>
                    </a:p>
                    <a:p>
                      <a:pPr algn="r" rtl="1">
                        <a:lnSpc>
                          <a:spcPct val="115000"/>
                        </a:lnSpc>
                        <a:spcAft>
                          <a:spcPts val="0"/>
                        </a:spcAft>
                      </a:pPr>
                      <a:endParaRPr lang="en-US" sz="1000" dirty="0" smtClean="0">
                        <a:latin typeface="Calibri"/>
                        <a:ea typeface="Calibri"/>
                        <a:cs typeface="Arial"/>
                      </a:endParaRPr>
                    </a:p>
                    <a:p>
                      <a:pPr algn="r" rtl="1">
                        <a:lnSpc>
                          <a:spcPct val="115000"/>
                        </a:lnSpc>
                        <a:spcAft>
                          <a:spcPts val="0"/>
                        </a:spcAft>
                      </a:pPr>
                      <a:endParaRPr lang="en-US" sz="10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اخترنا نظام محاسبي فعال</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التالية أسماؤهم يتقنون استعمال النظام المحاسبي</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من </a:t>
                      </a:r>
                      <a:r>
                        <a:rPr lang="ar-KW" sz="2200" b="1" dirty="0" smtClean="0">
                          <a:latin typeface="Calibri"/>
                          <a:ea typeface="Calibri"/>
                          <a:cs typeface="Times New Roman"/>
                        </a:rPr>
                        <a:t>المس</a:t>
                      </a:r>
                      <a:r>
                        <a:rPr lang="ar-SA" sz="2200" b="1" dirty="0" smtClean="0">
                          <a:latin typeface="Calibri"/>
                          <a:ea typeface="Calibri"/>
                          <a:cs typeface="Times New Roman"/>
                        </a:rPr>
                        <a:t>ئ</a:t>
                      </a:r>
                      <a:r>
                        <a:rPr lang="ar-KW" sz="2200" b="1" dirty="0" smtClean="0">
                          <a:latin typeface="Calibri"/>
                          <a:ea typeface="Calibri"/>
                          <a:cs typeface="Times New Roman"/>
                        </a:rPr>
                        <a:t>ول</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بالنسبة لزيادة الإيرادات</a:t>
                      </a:r>
                      <a:endParaRPr lang="en-US" sz="2200" dirty="0">
                        <a:latin typeface="Calibri"/>
                        <a:ea typeface="Calibri"/>
                        <a:cs typeface="Arial"/>
                      </a:endParaRPr>
                    </a:p>
                    <a:p>
                      <a:pPr marL="342900" lvl="0" indent="-342900" algn="r" rtl="1">
                        <a:lnSpc>
                          <a:spcPct val="115000"/>
                        </a:lnSpc>
                        <a:spcAft>
                          <a:spcPts val="0"/>
                        </a:spcAft>
                        <a:buFont typeface="+mj-lt"/>
                        <a:buAutoNum type="arabicPeriod"/>
                      </a:pPr>
                      <a:r>
                        <a:rPr lang="ar-KW" sz="2200" b="1" dirty="0">
                          <a:latin typeface="Calibri"/>
                          <a:ea typeface="Calibri"/>
                          <a:cs typeface="Times New Roman"/>
                        </a:rPr>
                        <a:t>بالنسبة لضبط المصاريف</a:t>
                      </a:r>
                      <a:endParaRPr lang="en-US" sz="2200" dirty="0">
                        <a:latin typeface="Calibri"/>
                        <a:ea typeface="Calibri"/>
                        <a:cs typeface="Arial"/>
                      </a:endParaRPr>
                    </a:p>
                  </a:txBody>
                  <a:tcPr marL="60697" marR="60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2706" name="Rectangle 2"/>
          <p:cNvSpPr>
            <a:spLocks noChangeArrowheads="1"/>
          </p:cNvSpPr>
          <p:nvPr/>
        </p:nvSpPr>
        <p:spPr bwMode="auto">
          <a:xfrm>
            <a:off x="5786446" y="4071942"/>
            <a:ext cx="3175008" cy="428628"/>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ثاني عشر: الإدارة المالية</a:t>
            </a:r>
            <a:endParaRPr lang="en-US" sz="2400" dirty="0" smtClean="0"/>
          </a:p>
        </p:txBody>
      </p:sp>
      <p:sp>
        <p:nvSpPr>
          <p:cNvPr id="72705" name="Rectangle 1"/>
          <p:cNvSpPr>
            <a:spLocks noChangeArrowheads="1"/>
          </p:cNvSpPr>
          <p:nvPr/>
        </p:nvSpPr>
        <p:spPr bwMode="auto">
          <a:xfrm>
            <a:off x="5715008" y="214290"/>
            <a:ext cx="3032132" cy="428628"/>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حادي عشر: الإبداع</a:t>
            </a:r>
            <a:endParaRPr lang="en-US" sz="2400"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1"/>
          <a:ext cx="9144000" cy="7318584"/>
        </p:xfrm>
        <a:graphic>
          <a:graphicData uri="http://schemas.openxmlformats.org/drawingml/2006/table">
            <a:tbl>
              <a:tblPr rtl="1"/>
              <a:tblGrid>
                <a:gridCol w="9144000"/>
              </a:tblGrid>
              <a:tr h="1285861">
                <a:tc>
                  <a:txBody>
                    <a:bodyPr/>
                    <a:lstStyle/>
                    <a:p>
                      <a:pPr algn="r" rtl="1">
                        <a:lnSpc>
                          <a:spcPct val="115000"/>
                        </a:lnSpc>
                        <a:spcAft>
                          <a:spcPts val="0"/>
                        </a:spcAft>
                      </a:pPr>
                      <a:endParaRPr lang="en-US" sz="900" dirty="0">
                        <a:latin typeface="Calibri"/>
                        <a:ea typeface="Calibri"/>
                        <a:cs typeface="Arial"/>
                      </a:endParaRPr>
                    </a:p>
                    <a:p>
                      <a:pPr algn="r" rtl="1">
                        <a:lnSpc>
                          <a:spcPct val="115000"/>
                        </a:lnSpc>
                        <a:spcAft>
                          <a:spcPts val="0"/>
                        </a:spcAft>
                      </a:pPr>
                      <a:r>
                        <a:rPr lang="en-US" sz="800" dirty="0">
                          <a:latin typeface="Calibri"/>
                          <a:cs typeface="Arial"/>
                        </a:rPr>
                        <a:t/>
                      </a:r>
                      <a:br>
                        <a:rPr lang="en-US" sz="800" dirty="0">
                          <a:latin typeface="Calibri"/>
                          <a:cs typeface="Arial"/>
                        </a:rPr>
                      </a:br>
                      <a:endParaRPr lang="en-US" sz="16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الرواتب</a:t>
                      </a:r>
                      <a:endParaRPr lang="en-US" sz="1600" dirty="0">
                        <a:latin typeface="Calibri"/>
                        <a:ea typeface="Calibri"/>
                        <a:cs typeface="Arial"/>
                      </a:endParaRPr>
                    </a:p>
                    <a:p>
                      <a:pPr marL="342900" lvl="0" indent="-342900" algn="r" rtl="1">
                        <a:lnSpc>
                          <a:spcPct val="115000"/>
                        </a:lnSpc>
                        <a:spcAft>
                          <a:spcPts val="0"/>
                        </a:spcAft>
                        <a:buFont typeface="+mj-lt"/>
                        <a:buAutoNum type="arabicPeriod"/>
                      </a:pPr>
                      <a:r>
                        <a:rPr lang="ar-KW" sz="2400" b="1" dirty="0">
                          <a:latin typeface="Calibri"/>
                          <a:ea typeface="Calibri"/>
                          <a:cs typeface="Times New Roman"/>
                        </a:rPr>
                        <a:t>الالتزامات المالية والمصاريف المباشرة وغير المباشرة</a:t>
                      </a:r>
                      <a:endParaRPr lang="en-US" sz="16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642942">
                <a:tc>
                  <a:txBody>
                    <a:bodyPr/>
                    <a:lstStyle/>
                    <a:p>
                      <a:pPr marL="342900" lvl="0" indent="-342900" algn="r" rtl="1">
                        <a:lnSpc>
                          <a:spcPct val="115000"/>
                        </a:lnSpc>
                        <a:spcAft>
                          <a:spcPts val="0"/>
                        </a:spcAft>
                        <a:buFont typeface="+mj-lt"/>
                        <a:buAutoNum type="arabicPeriod" startAt="3"/>
                      </a:pPr>
                      <a:r>
                        <a:rPr lang="ar-KW" sz="2400" b="1" dirty="0" smtClean="0">
                          <a:latin typeface="Calibri"/>
                          <a:ea typeface="Calibri"/>
                          <a:cs typeface="Times New Roman"/>
                        </a:rPr>
                        <a:t>المواد الأولية</a:t>
                      </a:r>
                      <a:endParaRPr lang="ar-SA" sz="1600" b="1" dirty="0" smtClean="0">
                        <a:latin typeface="Calibri"/>
                        <a:ea typeface="Calibri"/>
                        <a:cs typeface="Arial"/>
                      </a:endParaRPr>
                    </a:p>
                    <a:p>
                      <a:pPr marL="342900" lvl="0" indent="-342900" algn="r" rtl="1">
                        <a:lnSpc>
                          <a:spcPct val="115000"/>
                        </a:lnSpc>
                        <a:spcAft>
                          <a:spcPts val="0"/>
                        </a:spcAft>
                        <a:buFont typeface="+mj-lt"/>
                        <a:buAutoNum type="arabicPeriod" startAt="3"/>
                      </a:pPr>
                      <a:r>
                        <a:rPr lang="ar-KW" sz="2400" b="1" dirty="0" smtClean="0">
                          <a:latin typeface="Calibri"/>
                          <a:ea typeface="Calibri"/>
                          <a:cs typeface="Times New Roman"/>
                        </a:rPr>
                        <a:t>مجموع </a:t>
                      </a:r>
                      <a:r>
                        <a:rPr lang="ar-KW" sz="2400" b="1" dirty="0">
                          <a:latin typeface="Calibri"/>
                          <a:ea typeface="Calibri"/>
                          <a:cs typeface="Times New Roman"/>
                        </a:rPr>
                        <a:t>رأس المال العامل</a:t>
                      </a:r>
                      <a:endParaRPr lang="en-US" sz="16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702099">
                <a:tc>
                  <a:txBody>
                    <a:bodyPr/>
                    <a:lstStyle/>
                    <a:p>
                      <a:pPr marL="342900" lvl="0" indent="-342900" algn="r" rtl="1">
                        <a:lnSpc>
                          <a:spcPct val="115000"/>
                        </a:lnSpc>
                        <a:spcAft>
                          <a:spcPts val="0"/>
                        </a:spcAft>
                        <a:buFont typeface="+mj-lt"/>
                        <a:buAutoNum type="arabicPeriod" startAt="5"/>
                      </a:pPr>
                      <a:r>
                        <a:rPr lang="ar-KW" sz="2400" b="1" dirty="0" smtClean="0">
                          <a:latin typeface="Calibri"/>
                          <a:ea typeface="Calibri"/>
                          <a:cs typeface="Times New Roman"/>
                        </a:rPr>
                        <a:t>الأصول الثابتة</a:t>
                      </a:r>
                      <a:endParaRPr lang="ar-SA" sz="1600" b="1" dirty="0" smtClean="0">
                        <a:latin typeface="Calibri"/>
                        <a:ea typeface="Calibri"/>
                        <a:cs typeface="Arial"/>
                      </a:endParaRPr>
                    </a:p>
                    <a:p>
                      <a:pPr marL="342900" lvl="0" indent="-342900" algn="r" rtl="1">
                        <a:lnSpc>
                          <a:spcPct val="115000"/>
                        </a:lnSpc>
                        <a:spcAft>
                          <a:spcPts val="0"/>
                        </a:spcAft>
                        <a:buFont typeface="+mj-lt"/>
                        <a:buAutoNum type="arabicPeriod" startAt="5"/>
                      </a:pPr>
                      <a:r>
                        <a:rPr lang="ar-KW" sz="2400" b="1" dirty="0" smtClean="0">
                          <a:latin typeface="Calibri"/>
                          <a:ea typeface="Calibri"/>
                          <a:cs typeface="Times New Roman"/>
                        </a:rPr>
                        <a:t>الاستهلاك </a:t>
                      </a:r>
                      <a:r>
                        <a:rPr lang="ar-KW" sz="2400" b="1" dirty="0">
                          <a:latin typeface="Calibri"/>
                          <a:ea typeface="Calibri"/>
                          <a:cs typeface="Times New Roman"/>
                        </a:rPr>
                        <a:t>السنوي</a:t>
                      </a:r>
                      <a:endParaRPr lang="en-US" sz="16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702099">
                <a:tc>
                  <a:txBody>
                    <a:bodyPr/>
                    <a:lstStyle/>
                    <a:p>
                      <a:pPr marL="342900" lvl="0" indent="-342900" algn="r" rtl="1">
                        <a:lnSpc>
                          <a:spcPct val="115000"/>
                        </a:lnSpc>
                        <a:spcAft>
                          <a:spcPts val="0"/>
                        </a:spcAft>
                        <a:buFont typeface="+mj-lt"/>
                        <a:buAutoNum type="arabicPeriod" startAt="7"/>
                      </a:pPr>
                      <a:r>
                        <a:rPr lang="ar-KW" sz="2400" b="1" dirty="0" smtClean="0">
                          <a:latin typeface="Calibri"/>
                          <a:ea typeface="Calibri"/>
                          <a:cs typeface="Times New Roman"/>
                        </a:rPr>
                        <a:t>مصاريف التأسيس</a:t>
                      </a:r>
                      <a:endParaRPr lang="ar-SA" sz="1600" b="1" dirty="0" smtClean="0">
                        <a:latin typeface="Calibri"/>
                        <a:ea typeface="Calibri"/>
                        <a:cs typeface="Arial"/>
                      </a:endParaRPr>
                    </a:p>
                    <a:p>
                      <a:pPr marL="342900" lvl="0" indent="-342900" algn="r" rtl="1">
                        <a:lnSpc>
                          <a:spcPct val="115000"/>
                        </a:lnSpc>
                        <a:spcAft>
                          <a:spcPts val="0"/>
                        </a:spcAft>
                        <a:buFont typeface="+mj-lt"/>
                        <a:buAutoNum type="arabicPeriod" startAt="7"/>
                      </a:pPr>
                      <a:r>
                        <a:rPr lang="ar-KW" sz="2400" b="1" dirty="0" smtClean="0">
                          <a:latin typeface="Calibri"/>
                          <a:ea typeface="Calibri"/>
                          <a:cs typeface="Times New Roman"/>
                        </a:rPr>
                        <a:t>الاستثمار</a:t>
                      </a:r>
                      <a:endParaRPr lang="en-US" sz="16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789727">
                <a:tc>
                  <a:txBody>
                    <a:bodyPr/>
                    <a:lstStyle/>
                    <a:p>
                      <a:pPr marL="342900" lvl="0" indent="-342900" algn="r" rtl="1">
                        <a:lnSpc>
                          <a:spcPct val="115000"/>
                        </a:lnSpc>
                        <a:spcAft>
                          <a:spcPts val="0"/>
                        </a:spcAft>
                        <a:buFont typeface="+mj-lt"/>
                        <a:buAutoNum type="arabicPeriod" startAt="9"/>
                      </a:pPr>
                      <a:r>
                        <a:rPr lang="ar-SA" sz="2400" b="1" baseline="0" dirty="0" smtClean="0">
                          <a:latin typeface="Calibri"/>
                          <a:ea typeface="Calibri"/>
                          <a:cs typeface="Times New Roman"/>
                        </a:rPr>
                        <a:t>حس</a:t>
                      </a:r>
                      <a:r>
                        <a:rPr lang="ar-KW" sz="2400" b="1" dirty="0" err="1" smtClean="0">
                          <a:latin typeface="Calibri"/>
                          <a:ea typeface="Calibri"/>
                          <a:cs typeface="Times New Roman"/>
                        </a:rPr>
                        <a:t>اب</a:t>
                      </a:r>
                      <a:r>
                        <a:rPr lang="ar-KW" sz="2400" b="1" dirty="0" smtClean="0">
                          <a:latin typeface="Calibri"/>
                          <a:ea typeface="Calibri"/>
                          <a:cs typeface="Times New Roman"/>
                        </a:rPr>
                        <a:t> المصاريف</a:t>
                      </a:r>
                      <a:endParaRPr lang="ar-SA" sz="1600" b="1" dirty="0" smtClean="0">
                        <a:latin typeface="Calibri"/>
                        <a:ea typeface="Calibri"/>
                        <a:cs typeface="Arial"/>
                      </a:endParaRPr>
                    </a:p>
                    <a:p>
                      <a:pPr marL="342900" lvl="0" indent="-342900" algn="r" rtl="1">
                        <a:lnSpc>
                          <a:spcPct val="115000"/>
                        </a:lnSpc>
                        <a:spcAft>
                          <a:spcPts val="0"/>
                        </a:spcAft>
                        <a:buFont typeface="+mj-lt"/>
                        <a:buAutoNum type="arabicPeriod" startAt="10"/>
                      </a:pPr>
                      <a:r>
                        <a:rPr lang="ar-SA" sz="2400" b="1" dirty="0" smtClean="0">
                          <a:latin typeface="Calibri"/>
                          <a:ea typeface="Calibri"/>
                          <a:cs typeface="Times New Roman"/>
                        </a:rPr>
                        <a:t> </a:t>
                      </a:r>
                      <a:r>
                        <a:rPr lang="ar-KW" sz="2400" b="1" dirty="0" smtClean="0">
                          <a:latin typeface="Calibri"/>
                          <a:ea typeface="Calibri"/>
                          <a:cs typeface="Times New Roman"/>
                        </a:rPr>
                        <a:t>المبيعات</a:t>
                      </a:r>
                      <a:endParaRPr lang="ar-SA" sz="1600" b="1" dirty="0" smtClean="0">
                        <a:latin typeface="Calibri"/>
                        <a:ea typeface="Calibri"/>
                        <a:cs typeface="Arial"/>
                      </a:endParaRPr>
                    </a:p>
                    <a:p>
                      <a:pPr marL="342900" lvl="0" indent="-342900" algn="r" rtl="1">
                        <a:lnSpc>
                          <a:spcPct val="115000"/>
                        </a:lnSpc>
                        <a:spcAft>
                          <a:spcPts val="0"/>
                        </a:spcAft>
                        <a:buFont typeface="+mj-lt"/>
                        <a:buAutoNum type="arabicPeriod" startAt="10"/>
                      </a:pPr>
                      <a:r>
                        <a:rPr lang="ar-SA" sz="2400" b="1" dirty="0" smtClean="0">
                          <a:latin typeface="Calibri"/>
                          <a:ea typeface="Calibri"/>
                          <a:cs typeface="Times New Roman"/>
                        </a:rPr>
                        <a:t> </a:t>
                      </a:r>
                      <a:r>
                        <a:rPr lang="ar-KW" sz="2400" b="1" dirty="0" smtClean="0">
                          <a:latin typeface="Calibri"/>
                          <a:ea typeface="Calibri"/>
                          <a:cs typeface="Times New Roman"/>
                        </a:rPr>
                        <a:t>إجمالي </a:t>
                      </a:r>
                      <a:r>
                        <a:rPr lang="ar-KW" sz="2400" b="1" dirty="0">
                          <a:latin typeface="Calibri"/>
                          <a:ea typeface="Calibri"/>
                          <a:cs typeface="Times New Roman"/>
                        </a:rPr>
                        <a:t>الأرباح </a:t>
                      </a:r>
                      <a:r>
                        <a:rPr lang="ar-SA" sz="2400" b="1" dirty="0" smtClean="0">
                          <a:latin typeface="Calibri"/>
                          <a:ea typeface="Calibri"/>
                          <a:cs typeface="Times New Roman"/>
                        </a:rPr>
                        <a:t>و</a:t>
                      </a:r>
                      <a:r>
                        <a:rPr lang="ar-KW" sz="2400" b="1" dirty="0" smtClean="0">
                          <a:latin typeface="Calibri"/>
                          <a:ea typeface="Calibri"/>
                          <a:cs typeface="Times New Roman"/>
                        </a:rPr>
                        <a:t>الخسائر</a:t>
                      </a:r>
                      <a:endParaRPr lang="en-US" sz="1600" dirty="0">
                        <a:latin typeface="Calibri"/>
                        <a:ea typeface="Calibri"/>
                        <a:cs typeface="Arial"/>
                      </a:endParaRPr>
                    </a:p>
                    <a:p>
                      <a:pPr marL="342900" lvl="0" indent="-342900" algn="r" rtl="1">
                        <a:lnSpc>
                          <a:spcPct val="115000"/>
                        </a:lnSpc>
                        <a:spcAft>
                          <a:spcPts val="0"/>
                        </a:spcAft>
                        <a:buFont typeface="+mj-lt"/>
                        <a:buNone/>
                        <a:tabLst>
                          <a:tab pos="457200" algn="r"/>
                          <a:tab pos="514350" algn="r"/>
                        </a:tabLst>
                      </a:pPr>
                      <a:r>
                        <a:rPr lang="ar-SA" sz="2400" b="1" dirty="0" smtClean="0">
                          <a:latin typeface="Calibri"/>
                          <a:ea typeface="Calibri"/>
                          <a:cs typeface="Times New Roman"/>
                        </a:rPr>
                        <a:t>12.  </a:t>
                      </a:r>
                      <a:r>
                        <a:rPr lang="ar-KW" sz="2400" b="1" dirty="0" smtClean="0">
                          <a:latin typeface="Calibri"/>
                          <a:ea typeface="Calibri"/>
                          <a:cs typeface="Times New Roman"/>
                        </a:rPr>
                        <a:t>التدفقات المالية</a:t>
                      </a:r>
                      <a:endParaRPr lang="ar-SA" sz="1600" b="1" dirty="0" smtClean="0">
                        <a:latin typeface="Calibri"/>
                        <a:ea typeface="Calibri"/>
                        <a:cs typeface="Arial"/>
                      </a:endParaRPr>
                    </a:p>
                    <a:p>
                      <a:pPr marL="342900" lvl="0" indent="-342900" algn="r" rtl="1">
                        <a:lnSpc>
                          <a:spcPct val="115000"/>
                        </a:lnSpc>
                        <a:spcAft>
                          <a:spcPts val="0"/>
                        </a:spcAft>
                        <a:buFont typeface="+mj-lt"/>
                        <a:buNone/>
                        <a:tabLst>
                          <a:tab pos="457200" algn="r"/>
                          <a:tab pos="514350" algn="r"/>
                        </a:tabLst>
                      </a:pPr>
                      <a:r>
                        <a:rPr lang="ar-SA" sz="2400" b="1" dirty="0" smtClean="0">
                          <a:latin typeface="Calibri"/>
                          <a:ea typeface="Calibri"/>
                          <a:cs typeface="Times New Roman"/>
                        </a:rPr>
                        <a:t>13.  </a:t>
                      </a:r>
                      <a:r>
                        <a:rPr lang="ar-KW" sz="2400" b="1" dirty="0" smtClean="0">
                          <a:latin typeface="Calibri"/>
                          <a:ea typeface="Calibri"/>
                          <a:cs typeface="Times New Roman"/>
                        </a:rPr>
                        <a:t>التمويل المطلوب</a:t>
                      </a:r>
                      <a:endParaRPr lang="en-US" sz="16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587395">
                <a:tc>
                  <a:txBody>
                    <a:bodyPr/>
                    <a:lstStyle/>
                    <a:p>
                      <a:pPr algn="r" rtl="1">
                        <a:lnSpc>
                          <a:spcPct val="115000"/>
                        </a:lnSpc>
                        <a:spcAft>
                          <a:spcPts val="0"/>
                        </a:spcAft>
                      </a:pPr>
                      <a:endParaRPr lang="en-US" sz="700">
                        <a:latin typeface="Calibri"/>
                        <a:ea typeface="Calibri"/>
                        <a:cs typeface="Arial"/>
                      </a:endParaRPr>
                    </a:p>
                    <a:p>
                      <a:pPr algn="r" rtl="1">
                        <a:lnSpc>
                          <a:spcPct val="115000"/>
                        </a:lnSpc>
                        <a:spcAft>
                          <a:spcPts val="0"/>
                        </a:spcAft>
                      </a:pPr>
                      <a:r>
                        <a:rPr lang="ar-KW" sz="1000" b="1">
                          <a:latin typeface="Calibri"/>
                          <a:ea typeface="Calibri"/>
                          <a:cs typeface="Times New Roman"/>
                        </a:rPr>
                        <a:t> </a:t>
                      </a:r>
                      <a:endParaRPr lang="en-US" sz="70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17749">
                <a:tc>
                  <a:txBody>
                    <a:bodyPr/>
                    <a:lstStyle/>
                    <a:p>
                      <a:pPr algn="r" rtl="1">
                        <a:lnSpc>
                          <a:spcPct val="115000"/>
                        </a:lnSpc>
                        <a:spcAft>
                          <a:spcPts val="0"/>
                        </a:spcAft>
                      </a:pPr>
                      <a:endParaRPr lang="en-US" sz="700" dirty="0">
                        <a:latin typeface="Calibri"/>
                        <a:ea typeface="Calibri"/>
                        <a:cs typeface="Arial"/>
                      </a:endParaRPr>
                    </a:p>
                    <a:p>
                      <a:pPr algn="r" rtl="1">
                        <a:lnSpc>
                          <a:spcPct val="115000"/>
                        </a:lnSpc>
                        <a:spcAft>
                          <a:spcPts val="0"/>
                        </a:spcAft>
                      </a:pPr>
                      <a:r>
                        <a:rPr lang="ar-KW" sz="1000" b="1" dirty="0">
                          <a:latin typeface="Calibri"/>
                          <a:ea typeface="Calibri"/>
                          <a:cs typeface="Times New Roman"/>
                        </a:rPr>
                        <a:t> </a:t>
                      </a:r>
                      <a:endParaRPr lang="en-US" sz="700" dirty="0">
                        <a:latin typeface="Calibri"/>
                        <a:ea typeface="Calibri"/>
                        <a:cs typeface="Arial"/>
                      </a:endParaRPr>
                    </a:p>
                  </a:txBody>
                  <a:tcPr marL="41959" marR="419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1683" name="Rectangle 3"/>
          <p:cNvSpPr>
            <a:spLocks noChangeArrowheads="1"/>
          </p:cNvSpPr>
          <p:nvPr/>
        </p:nvSpPr>
        <p:spPr bwMode="auto">
          <a:xfrm>
            <a:off x="5214942" y="214290"/>
            <a:ext cx="3746512" cy="357190"/>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ثالث عشر: الدراسة المالية</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2" name="Rectangle 2"/>
          <p:cNvSpPr>
            <a:spLocks noChangeArrowheads="1"/>
          </p:cNvSpPr>
          <p:nvPr/>
        </p:nvSpPr>
        <p:spPr bwMode="auto">
          <a:xfrm>
            <a:off x="5214942" y="6643686"/>
            <a:ext cx="3675074" cy="428628"/>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ar-KW" sz="2400" b="1" dirty="0" smtClean="0"/>
              <a:t>خامس عشر: </a:t>
            </a:r>
            <a:r>
              <a:rPr lang="ar-SA" sz="2400" b="1" dirty="0" err="1" smtClean="0"/>
              <a:t>ال</a:t>
            </a:r>
            <a:r>
              <a:rPr lang="ar-KW" sz="2400" b="1" dirty="0" smtClean="0"/>
              <a:t>مرفقات</a:t>
            </a:r>
            <a:endParaRPr lang="en-US" sz="2400" dirty="0" smtClean="0"/>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1" name="Rectangle 1"/>
          <p:cNvSpPr>
            <a:spLocks noChangeArrowheads="1"/>
          </p:cNvSpPr>
          <p:nvPr/>
        </p:nvSpPr>
        <p:spPr bwMode="auto">
          <a:xfrm>
            <a:off x="5286380" y="6000768"/>
            <a:ext cx="3603636" cy="428628"/>
          </a:xfrm>
          <a:prstGeom prst="rect">
            <a:avLst/>
          </a:prstGeom>
          <a:solidFill>
            <a:srgbClr val="D8D8D8"/>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ar-KW" sz="2400" b="1" dirty="0" smtClean="0"/>
              <a:t>رابع عشر: الخاتمة</a:t>
            </a:r>
            <a:endParaRPr lang="en-US" sz="24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71472" y="928670"/>
            <a:ext cx="8229600" cy="4525963"/>
          </a:xfrm>
          <a:effectLst>
            <a:glow rad="139700">
              <a:schemeClr val="accent1">
                <a:satMod val="175000"/>
                <a:alpha val="40000"/>
              </a:schemeClr>
            </a:glow>
          </a:effectLst>
        </p:spPr>
        <p:txBody>
          <a:bodyPr>
            <a:norm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buNone/>
            </a:pPr>
            <a:r>
              <a:rPr lang="ar-SA"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انتهى تمنياتي لكن بالتوفيق</a:t>
            </a:r>
            <a:endParaRPr lang="ar-SA" sz="6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73730" name="Picture 2" descr="https://encrypted-tbn3.gstatic.com/images?q=tbn:ANd9GcS2nlZUEJDtOYWiBgrJyBx7A5Jo2vcznlJX5Mi7Mka4skfu6pncpxEja_3S">
            <a:hlinkClick r:id="rId2"/>
          </p:cNvPr>
          <p:cNvPicPr>
            <a:picLocks noChangeAspect="1" noChangeArrowheads="1"/>
          </p:cNvPicPr>
          <p:nvPr/>
        </p:nvPicPr>
        <p:blipFill>
          <a:blip r:embed="rId3"/>
          <a:srcRect/>
          <a:stretch>
            <a:fillRect/>
          </a:stretch>
        </p:blipFill>
        <p:spPr bwMode="auto">
          <a:xfrm>
            <a:off x="1785918" y="2000240"/>
            <a:ext cx="6215106" cy="41434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SA" b="1" dirty="0" smtClean="0"/>
          </a:p>
          <a:p>
            <a:endParaRPr lang="ar-SA" b="1" dirty="0" smtClean="0"/>
          </a:p>
          <a:p>
            <a:r>
              <a:rPr lang="ar-KW" b="1" dirty="0" smtClean="0"/>
              <a:t>صفحة بمحتويات خطة العمل ومرفقاتها حسب تسلسلها بأرقام الصفحات .</a:t>
            </a:r>
            <a:endParaRPr lang="en-US" dirty="0" smtClean="0"/>
          </a:p>
          <a:p>
            <a:pPr>
              <a:buNone/>
            </a:pPr>
            <a:endParaRPr lang="en-US" dirty="0" smtClean="0"/>
          </a:p>
          <a:p>
            <a:r>
              <a:rPr lang="ar-KW" b="1" dirty="0" smtClean="0"/>
              <a:t>( والفهرس يكتب كذلك بعد الانتهاء من كتابة كل الخطة ولكنه يوضع بعد ملخص المشروع)</a:t>
            </a:r>
            <a:endParaRPr lang="en-US" dirty="0" smtClean="0"/>
          </a:p>
          <a:p>
            <a:pPr>
              <a:buNone/>
            </a:pPr>
            <a:endParaRPr lang="ar-SA" dirty="0"/>
          </a:p>
        </p:txBody>
      </p:sp>
      <p:sp>
        <p:nvSpPr>
          <p:cNvPr id="2" name="عنوان 1"/>
          <p:cNvSpPr>
            <a:spLocks noGrp="1"/>
          </p:cNvSpPr>
          <p:nvPr>
            <p:ph type="title"/>
          </p:nvPr>
        </p:nvSpPr>
        <p:spPr/>
        <p:txBody>
          <a:bodyPr/>
          <a:lstStyle/>
          <a:p>
            <a:pPr algn="r"/>
            <a:r>
              <a:rPr lang="ar-SA" dirty="0" smtClean="0"/>
              <a:t>      ثالثاً: الفهرس أو جدول المحتويات</a:t>
            </a:r>
            <a:endParaRPr lang="ar-SA" dirty="0"/>
          </a:p>
        </p:txBody>
      </p:sp>
      <p:pic>
        <p:nvPicPr>
          <p:cNvPr id="4" name="Picture 3" descr="Picture2.jpg"/>
          <p:cNvPicPr>
            <a:picLocks noChangeAspect="1"/>
          </p:cNvPicPr>
          <p:nvPr/>
        </p:nvPicPr>
        <p:blipFill>
          <a:blip r:embed="rId2" cstate="print"/>
          <a:stretch>
            <a:fillRect/>
          </a:stretch>
        </p:blipFill>
        <p:spPr>
          <a:xfrm>
            <a:off x="0" y="-1"/>
            <a:ext cx="2000232" cy="1533618"/>
          </a:xfrm>
          <a:prstGeom prst="rect">
            <a:avLst/>
          </a:prstGeom>
        </p:spPr>
      </p:pic>
      <p:pic>
        <p:nvPicPr>
          <p:cNvPr id="5" name="Picture 3" descr="Picture1.jpg"/>
          <p:cNvPicPr>
            <a:picLocks noChangeAspect="1"/>
          </p:cNvPicPr>
          <p:nvPr/>
        </p:nvPicPr>
        <p:blipFill>
          <a:blip r:embed="rId3" cstate="print"/>
          <a:stretch>
            <a:fillRect/>
          </a:stretch>
        </p:blipFill>
        <p:spPr>
          <a:xfrm>
            <a:off x="7882914" y="0"/>
            <a:ext cx="1261086" cy="1447800"/>
          </a:xfrm>
          <a:prstGeom prst="rect">
            <a:avLst/>
          </a:prstGeom>
        </p:spPr>
      </p:pic>
      <p:pic>
        <p:nvPicPr>
          <p:cNvPr id="6" name="Picture 2" descr="https://encrypted-tbn1.gstatic.com/images?q=tbn:ANd9GcT4DIvR8hstr7xXMygont5j-enWCFOPWsmCKN_WYl5tmZezmTdnMVndNnh-">
            <a:hlinkClick r:id="rId4"/>
          </p:cNvPr>
          <p:cNvPicPr>
            <a:picLocks noChangeAspect="1" noChangeArrowheads="1"/>
          </p:cNvPicPr>
          <p:nvPr/>
        </p:nvPicPr>
        <p:blipFill>
          <a:blip r:embed="rId5"/>
          <a:srcRect/>
          <a:stretch>
            <a:fillRect/>
          </a:stretch>
        </p:blipFill>
        <p:spPr bwMode="auto">
          <a:xfrm>
            <a:off x="4143372" y="4786322"/>
            <a:ext cx="5000628" cy="207167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071678"/>
            <a:ext cx="8229600" cy="3935613"/>
          </a:xfrm>
        </p:spPr>
        <p:txBody>
          <a:bodyPr/>
          <a:lstStyle/>
          <a:p>
            <a:endParaRPr lang="en-US" sz="2800" dirty="0" smtClean="0"/>
          </a:p>
          <a:p>
            <a:r>
              <a:rPr lang="ar-SA" sz="3200" b="1" dirty="0" smtClean="0"/>
              <a:t>قومي باختيار مشروعك الخاص وحددي ما هي  </a:t>
            </a:r>
            <a:r>
              <a:rPr lang="ar-KW" sz="3200" b="1" dirty="0" smtClean="0">
                <a:effectLst>
                  <a:outerShdw blurRad="38100" dist="38100" dir="2700000" algn="tl">
                    <a:srgbClr val="000000">
                      <a:alpha val="43137"/>
                    </a:srgbClr>
                  </a:outerShdw>
                </a:effectLst>
              </a:rPr>
              <a:t>البيانات العامة لمش</a:t>
            </a:r>
            <a:r>
              <a:rPr lang="ar-SA" sz="3200" b="1" dirty="0" smtClean="0">
                <a:effectLst>
                  <a:outerShdw blurRad="38100" dist="38100" dir="2700000" algn="tl">
                    <a:srgbClr val="000000">
                      <a:alpha val="43137"/>
                    </a:srgbClr>
                  </a:outerShdw>
                </a:effectLst>
              </a:rPr>
              <a:t>ــ</a:t>
            </a:r>
            <a:r>
              <a:rPr lang="ar-KW" sz="3200" b="1" dirty="0" smtClean="0">
                <a:effectLst>
                  <a:outerShdw blurRad="38100" dist="38100" dir="2700000" algn="tl">
                    <a:srgbClr val="000000">
                      <a:alpha val="43137"/>
                    </a:srgbClr>
                  </a:outerShdw>
                </a:effectLst>
              </a:rPr>
              <a:t>روع</a:t>
            </a:r>
            <a:r>
              <a:rPr lang="ar-SA" sz="3200" b="1" dirty="0" smtClean="0">
                <a:effectLst>
                  <a:outerShdw blurRad="38100" dist="38100" dir="2700000" algn="tl">
                    <a:srgbClr val="000000">
                      <a:alpha val="43137"/>
                    </a:srgbClr>
                  </a:outerShdw>
                </a:effectLst>
              </a:rPr>
              <a:t>ك و اذكري </a:t>
            </a:r>
            <a:r>
              <a:rPr lang="ar-KW" sz="3200" b="1" dirty="0" smtClean="0">
                <a:effectLst>
                  <a:outerShdw blurRad="38100" dist="38100" dir="2700000" algn="tl">
                    <a:srgbClr val="000000">
                      <a:alpha val="43137"/>
                    </a:srgbClr>
                  </a:outerShdw>
                </a:effectLst>
              </a:rPr>
              <a:t>أسم</a:t>
            </a:r>
            <a:r>
              <a:rPr lang="ar-SA" sz="3200" b="1" dirty="0" smtClean="0">
                <a:effectLst>
                  <a:outerShdw blurRad="38100" dist="38100" dir="2700000" algn="tl">
                    <a:srgbClr val="000000">
                      <a:alpha val="43137"/>
                    </a:srgbClr>
                  </a:outerShdw>
                </a:effectLst>
              </a:rPr>
              <a:t>ــ</a:t>
            </a:r>
            <a:r>
              <a:rPr lang="ar-KW" sz="3200" b="1" dirty="0" err="1" smtClean="0">
                <a:effectLst>
                  <a:outerShdw blurRad="38100" dist="38100" dir="2700000" algn="tl">
                    <a:srgbClr val="000000">
                      <a:alpha val="43137"/>
                    </a:srgbClr>
                  </a:outerShdw>
                </a:effectLst>
              </a:rPr>
              <a:t>اء</a:t>
            </a:r>
            <a:r>
              <a:rPr lang="ar-KW" sz="3200" b="1" dirty="0" smtClean="0">
                <a:effectLst>
                  <a:outerShdw blurRad="38100" dist="38100" dir="2700000" algn="tl">
                    <a:srgbClr val="000000">
                      <a:alpha val="43137"/>
                    </a:srgbClr>
                  </a:outerShdw>
                </a:effectLst>
              </a:rPr>
              <a:t> ونس</a:t>
            </a:r>
            <a:r>
              <a:rPr lang="ar-SA" sz="3200" b="1" dirty="0" smtClean="0">
                <a:effectLst>
                  <a:outerShdw blurRad="38100" dist="38100" dir="2700000" algn="tl">
                    <a:srgbClr val="000000">
                      <a:alpha val="43137"/>
                    </a:srgbClr>
                  </a:outerShdw>
                </a:effectLst>
              </a:rPr>
              <a:t>ــ</a:t>
            </a:r>
            <a:r>
              <a:rPr lang="ar-KW" sz="3200" b="1" dirty="0" smtClean="0">
                <a:effectLst>
                  <a:outerShdw blurRad="38100" dist="38100" dir="2700000" algn="tl">
                    <a:srgbClr val="000000">
                      <a:alpha val="43137"/>
                    </a:srgbClr>
                  </a:outerShdw>
                </a:effectLst>
              </a:rPr>
              <a:t>ب </a:t>
            </a:r>
            <a:endParaRPr lang="ar-SA" sz="3200" b="1" dirty="0" smtClean="0">
              <a:effectLst>
                <a:outerShdw blurRad="38100" dist="38100" dir="2700000" algn="tl">
                  <a:srgbClr val="000000">
                    <a:alpha val="43137"/>
                  </a:srgbClr>
                </a:outerShdw>
              </a:effectLst>
            </a:endParaRPr>
          </a:p>
          <a:p>
            <a:pPr>
              <a:buNone/>
            </a:pPr>
            <a:r>
              <a:rPr lang="ar-SA" sz="3200" b="1" dirty="0" smtClean="0">
                <a:effectLst>
                  <a:outerShdw blurRad="38100" dist="38100" dir="2700000" algn="tl">
                    <a:srgbClr val="000000">
                      <a:alpha val="43137"/>
                    </a:srgbClr>
                  </a:outerShdw>
                </a:effectLst>
              </a:rPr>
              <a:t>  </a:t>
            </a:r>
            <a:r>
              <a:rPr lang="ar-KW" sz="3200" b="1" dirty="0" smtClean="0">
                <a:effectLst>
                  <a:outerShdw blurRad="38100" dist="38100" dir="2700000" algn="tl">
                    <a:srgbClr val="000000">
                      <a:alpha val="43137"/>
                    </a:srgbClr>
                  </a:outerShdw>
                </a:effectLst>
              </a:rPr>
              <a:t>شرك</a:t>
            </a:r>
            <a:r>
              <a:rPr lang="ar-SA" sz="3200" b="1" dirty="0" smtClean="0">
                <a:effectLst>
                  <a:outerShdw blurRad="38100" dist="38100" dir="2700000" algn="tl">
                    <a:srgbClr val="000000">
                      <a:alpha val="43137"/>
                    </a:srgbClr>
                  </a:outerShdw>
                </a:effectLst>
              </a:rPr>
              <a:t>ــــــ</a:t>
            </a:r>
            <a:r>
              <a:rPr lang="ar-KW" sz="3200" b="1" dirty="0" smtClean="0">
                <a:effectLst>
                  <a:outerShdw blurRad="38100" dist="38100" dir="2700000" algn="tl">
                    <a:srgbClr val="000000">
                      <a:alpha val="43137"/>
                    </a:srgbClr>
                  </a:outerShdw>
                </a:effectLst>
              </a:rPr>
              <a:t>ا</a:t>
            </a:r>
            <a:r>
              <a:rPr lang="ar-SA" sz="3200" b="1" dirty="0" err="1" smtClean="0">
                <a:effectLst>
                  <a:outerShdw blurRad="38100" dist="38100" dir="2700000" algn="tl">
                    <a:srgbClr val="000000">
                      <a:alpha val="43137"/>
                    </a:srgbClr>
                  </a:outerShdw>
                </a:effectLst>
              </a:rPr>
              <a:t>ئك</a:t>
            </a:r>
            <a:r>
              <a:rPr lang="ar-SA" sz="3200" b="1" dirty="0" smtClean="0">
                <a:effectLst>
                  <a:outerShdw blurRad="38100" dist="38100" dir="2700000" algn="tl">
                    <a:srgbClr val="000000">
                      <a:alpha val="43137"/>
                    </a:srgbClr>
                  </a:outerShdw>
                </a:effectLst>
              </a:rPr>
              <a:t>؟</a:t>
            </a:r>
            <a:endParaRPr lang="en-US" sz="3200" dirty="0" smtClean="0">
              <a:effectLst>
                <a:outerShdw blurRad="38100" dist="38100" dir="2700000" algn="tl">
                  <a:srgbClr val="000000">
                    <a:alpha val="43137"/>
                  </a:srgbClr>
                </a:outerShdw>
              </a:effectLst>
            </a:endParaRPr>
          </a:p>
          <a:p>
            <a:pPr>
              <a:buNone/>
            </a:pPr>
            <a:r>
              <a:rPr lang="ar-SA" dirty="0" smtClean="0"/>
              <a:t> </a:t>
            </a:r>
            <a:endParaRPr lang="en-US" dirty="0" smtClean="0"/>
          </a:p>
          <a:p>
            <a:pPr>
              <a:buNone/>
            </a:pPr>
            <a:endParaRPr lang="ar-SA" dirty="0"/>
          </a:p>
        </p:txBody>
      </p:sp>
      <p:pic>
        <p:nvPicPr>
          <p:cNvPr id="9218" name="Picture 2" descr="https://encrypted-tbn0.gstatic.com/images?q=tbn:ANd9GcT3VUa6OJkB7vvYfC5gE2JW4tyhC4wAjKz3dcjd544cCGHh1cNOiscuNA">
            <a:hlinkClick r:id="rId2"/>
          </p:cNvPr>
          <p:cNvPicPr>
            <a:picLocks noChangeAspect="1" noChangeArrowheads="1"/>
          </p:cNvPicPr>
          <p:nvPr/>
        </p:nvPicPr>
        <p:blipFill>
          <a:blip r:embed="rId3"/>
          <a:srcRect/>
          <a:stretch>
            <a:fillRect/>
          </a:stretch>
        </p:blipFill>
        <p:spPr bwMode="auto">
          <a:xfrm>
            <a:off x="285720" y="3143248"/>
            <a:ext cx="2243146" cy="2714644"/>
          </a:xfrm>
          <a:prstGeom prst="rect">
            <a:avLst/>
          </a:prstGeom>
          <a:noFill/>
        </p:spPr>
      </p:pic>
      <p:sp>
        <p:nvSpPr>
          <p:cNvPr id="5" name="مستطيل مستدير الزوايا 4"/>
          <p:cNvSpPr/>
          <p:nvPr/>
        </p:nvSpPr>
        <p:spPr>
          <a:xfrm>
            <a:off x="2285984" y="642918"/>
            <a:ext cx="4772052" cy="164307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rPr>
              <a:t>Assignment</a:t>
            </a:r>
            <a:endParaRPr lang="ar-SA"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Andalus" pitchFamily="18" charset="-78"/>
              <a:cs typeface="Andalus"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979</TotalTime>
  <Words>4915</Words>
  <Application>Microsoft Office PowerPoint</Application>
  <PresentationFormat>On-screen Show (4:3)</PresentationFormat>
  <Paragraphs>1203</Paragraphs>
  <Slides>77</Slides>
  <Notes>1</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ملتقى</vt:lpstr>
      <vt:lpstr>Business Capstone ادم 219</vt:lpstr>
      <vt:lpstr>لماذا أضع خطة عمل لمشروعي ؟ </vt:lpstr>
      <vt:lpstr>شروط خطة المشروع الناجحة </vt:lpstr>
      <vt:lpstr>مراجعة المشروع ؟ </vt:lpstr>
      <vt:lpstr>مزايا العمل الخاص</vt:lpstr>
      <vt:lpstr>أولاً: الغلاف</vt:lpstr>
      <vt:lpstr>ثانياً: ملخص عن المشروع</vt:lpstr>
      <vt:lpstr>      ثالثاً: الفهرس أو جدول المحتويات</vt:lpstr>
      <vt:lpstr>PowerPoint Presentation</vt:lpstr>
      <vt:lpstr>رابعاً: شرح المشروع</vt:lpstr>
      <vt:lpstr>ما المقصود ب  KPI’s</vt:lpstr>
      <vt:lpstr>PowerPoint Presentation</vt:lpstr>
      <vt:lpstr>PowerPoint Presentation</vt:lpstr>
      <vt:lpstr>PowerPoint Presentation</vt:lpstr>
      <vt:lpstr>خامساً: التسويق</vt:lpstr>
      <vt:lpstr>PowerPoint Presentation</vt:lpstr>
      <vt:lpstr>تابع التسويق</vt:lpstr>
      <vt:lpstr>تابع التسويق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تابع التسويق</vt:lpstr>
      <vt:lpstr>PowerPoint Presentation</vt:lpstr>
      <vt:lpstr>     مصفوفة الحصة والنموBoston Consulting Group Matrix</vt:lpstr>
      <vt:lpstr>تابع التسويق</vt:lpstr>
      <vt:lpstr>تابع التسويق</vt:lpstr>
      <vt:lpstr>تابع التسويق</vt:lpstr>
      <vt:lpstr>تابع التسويق</vt:lpstr>
      <vt:lpstr>PowerPoint Presentation</vt:lpstr>
      <vt:lpstr>     سادساً : الرؤية والرسالة والهوية</vt:lpstr>
      <vt:lpstr>تابع الرؤية والرسالة والهوية</vt:lpstr>
      <vt:lpstr>تابع الرسالة The Mission </vt:lpstr>
      <vt:lpstr>تابع الرؤية والرسالة والهوية</vt:lpstr>
      <vt:lpstr>تابع الهوية The Identity </vt:lpstr>
      <vt:lpstr>تابع الهوية The Identity </vt:lpstr>
      <vt:lpstr>PowerPoint Presentation</vt:lpstr>
      <vt:lpstr>سابعاً: النواحي التقنية</vt:lpstr>
      <vt:lpstr>تابع النواحي التقنية</vt:lpstr>
      <vt:lpstr>ثامناً : المــــقــــــــــــــــر</vt:lpstr>
      <vt:lpstr>تابع المــــــقـــــــــــــــــر</vt:lpstr>
      <vt:lpstr>PowerPoint Presentation</vt:lpstr>
      <vt:lpstr>تاسعاً : النظام واللوائح</vt:lpstr>
      <vt:lpstr>عاشراً: الموارد البشرية</vt:lpstr>
      <vt:lpstr>تابع الموارد البشرية</vt:lpstr>
      <vt:lpstr>تابع الموارد البشرية</vt:lpstr>
      <vt:lpstr>الحادي عشر: الإبداع</vt:lpstr>
      <vt:lpstr>PowerPoint Presentation</vt:lpstr>
      <vt:lpstr>ثاني عشر : الإدارة المالية</vt:lpstr>
      <vt:lpstr>الثالث عشر: الدراسة المالية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لحساب التدفقات معادلة بسيطة يشرحها هذا الجدول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student</cp:lastModifiedBy>
  <cp:revision>173</cp:revision>
  <dcterms:created xsi:type="dcterms:W3CDTF">2015-01-20T10:39:08Z</dcterms:created>
  <dcterms:modified xsi:type="dcterms:W3CDTF">2016-10-03T11:12:51Z</dcterms:modified>
</cp:coreProperties>
</file>